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304" r:id="rId4"/>
    <p:sldId id="285" r:id="rId5"/>
    <p:sldId id="350" r:id="rId6"/>
    <p:sldId id="355" r:id="rId7"/>
    <p:sldId id="349" r:id="rId8"/>
    <p:sldId id="303" r:id="rId9"/>
    <p:sldId id="346" r:id="rId10"/>
    <p:sldId id="347" r:id="rId11"/>
    <p:sldId id="348" r:id="rId12"/>
    <p:sldId id="344" r:id="rId13"/>
    <p:sldId id="298" r:id="rId14"/>
    <p:sldId id="340" r:id="rId15"/>
    <p:sldId id="341" r:id="rId16"/>
    <p:sldId id="342" r:id="rId17"/>
    <p:sldId id="345" r:id="rId18"/>
    <p:sldId id="338" r:id="rId19"/>
    <p:sldId id="272" r:id="rId20"/>
    <p:sldId id="305" r:id="rId21"/>
    <p:sldId id="284" r:id="rId22"/>
    <p:sldId id="327" r:id="rId23"/>
    <p:sldId id="302" r:id="rId24"/>
    <p:sldId id="306" r:id="rId25"/>
    <p:sldId id="353" r:id="rId26"/>
    <p:sldId id="307" r:id="rId27"/>
    <p:sldId id="354" r:id="rId28"/>
    <p:sldId id="308" r:id="rId29"/>
    <p:sldId id="356" r:id="rId30"/>
    <p:sldId id="311" r:id="rId31"/>
    <p:sldId id="312" r:id="rId32"/>
    <p:sldId id="313" r:id="rId33"/>
    <p:sldId id="314" r:id="rId34"/>
    <p:sldId id="288" r:id="rId35"/>
    <p:sldId id="328" r:id="rId36"/>
    <p:sldId id="316" r:id="rId37"/>
    <p:sldId id="321" r:id="rId38"/>
    <p:sldId id="320" r:id="rId39"/>
    <p:sldId id="310" r:id="rId40"/>
    <p:sldId id="318" r:id="rId41"/>
    <p:sldId id="317" r:id="rId42"/>
    <p:sldId id="331" r:id="rId43"/>
    <p:sldId id="332" r:id="rId44"/>
    <p:sldId id="324" r:id="rId45"/>
    <p:sldId id="351" r:id="rId46"/>
    <p:sldId id="300" r:id="rId47"/>
    <p:sldId id="326" r:id="rId48"/>
    <p:sldId id="283" r:id="rId49"/>
    <p:sldId id="277" r:id="rId50"/>
  </p:sldIdLst>
  <p:sldSz cx="9144000" cy="6858000" type="screen4x3"/>
  <p:notesSz cx="68199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DNER Christoph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87327" autoAdjust="0"/>
  </p:normalViewPr>
  <p:slideViewPr>
    <p:cSldViewPr>
      <p:cViewPr varScale="1">
        <p:scale>
          <a:sx n="55" d="100"/>
          <a:sy n="55" d="100"/>
        </p:scale>
        <p:origin x="156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77486-321F-4625-8761-231E94739AC2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 phldr="1"/>
      <dgm:spPr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</dgm:spPr>
    </dgm:pt>
    <dgm:pt modelId="{DA1CD263-C17B-4AAF-9C4B-84AA122FA49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AT" dirty="0" smtClean="0"/>
            <a:t>RAW</a:t>
          </a:r>
          <a:endParaRPr lang="de-AT" dirty="0"/>
        </a:p>
      </dgm:t>
    </dgm:pt>
    <dgm:pt modelId="{E3B98F29-3DA0-4908-8B7E-B00DCBD30A4F}" type="parTrans" cxnId="{0C550E4D-7622-48D2-9448-B8B3C762B134}">
      <dgm:prSet/>
      <dgm:spPr/>
      <dgm:t>
        <a:bodyPr/>
        <a:lstStyle/>
        <a:p>
          <a:endParaRPr lang="de-AT"/>
        </a:p>
      </dgm:t>
    </dgm:pt>
    <dgm:pt modelId="{F8B04B35-B0DD-4398-8BAF-F6BBDDADCB06}" type="sibTrans" cxnId="{0C550E4D-7622-48D2-9448-B8B3C762B134}">
      <dgm:prSet/>
      <dgm:spPr/>
      <dgm:t>
        <a:bodyPr/>
        <a:lstStyle/>
        <a:p>
          <a:endParaRPr lang="de-AT"/>
        </a:p>
      </dgm:t>
    </dgm:pt>
    <dgm:pt modelId="{5A313A38-CAC1-4786-BD8E-E8BED4DBB47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AT" dirty="0" smtClean="0"/>
            <a:t>CDB</a:t>
          </a:r>
          <a:endParaRPr lang="de-AT" dirty="0"/>
        </a:p>
      </dgm:t>
    </dgm:pt>
    <dgm:pt modelId="{094CF8FE-BF46-45F9-BC95-90EB3AA265C6}" type="parTrans" cxnId="{C1A3163C-36B3-4FCE-A6BA-9CE9FAF71B1E}">
      <dgm:prSet/>
      <dgm:spPr/>
      <dgm:t>
        <a:bodyPr/>
        <a:lstStyle/>
        <a:p>
          <a:endParaRPr lang="de-AT"/>
        </a:p>
      </dgm:t>
    </dgm:pt>
    <dgm:pt modelId="{95D0658C-02E3-4153-8C67-72F779E4D7AA}" type="sibTrans" cxnId="{C1A3163C-36B3-4FCE-A6BA-9CE9FAF71B1E}">
      <dgm:prSet/>
      <dgm:spPr/>
      <dgm:t>
        <a:bodyPr/>
        <a:lstStyle/>
        <a:p>
          <a:endParaRPr lang="de-AT"/>
        </a:p>
      </dgm:t>
    </dgm:pt>
    <dgm:pt modelId="{D359A7C1-4CBD-4B45-9233-32C71C95F40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/>
            <a:t>FDP</a:t>
          </a:r>
        </a:p>
      </dgm:t>
    </dgm:pt>
    <dgm:pt modelId="{14AD604C-7DF4-4B03-A8B5-2F172914919E}" type="parTrans" cxnId="{CC5F989C-DCF8-4252-AA3B-0F535D1EADB3}">
      <dgm:prSet/>
      <dgm:spPr/>
      <dgm:t>
        <a:bodyPr/>
        <a:lstStyle/>
        <a:p>
          <a:endParaRPr lang="de-AT"/>
        </a:p>
      </dgm:t>
    </dgm:pt>
    <dgm:pt modelId="{9D8EAC94-25D2-4262-8C16-6C9FC3126A1A}" type="sibTrans" cxnId="{CC5F989C-DCF8-4252-AA3B-0F535D1EADB3}">
      <dgm:prSet/>
      <dgm:spPr/>
      <dgm:t>
        <a:bodyPr/>
        <a:lstStyle/>
        <a:p>
          <a:endParaRPr lang="de-AT"/>
        </a:p>
      </dgm:t>
    </dgm:pt>
    <dgm:pt modelId="{3AD74191-BBB8-4B39-B3ED-031584715FBC}" type="pres">
      <dgm:prSet presAssocID="{A1177486-321F-4625-8761-231E94739AC2}" presName="CompostProcess" presStyleCnt="0">
        <dgm:presLayoutVars>
          <dgm:dir/>
          <dgm:resizeHandles val="exact"/>
        </dgm:presLayoutVars>
      </dgm:prSet>
      <dgm:spPr/>
    </dgm:pt>
    <dgm:pt modelId="{E1B4A7EA-0F25-4EA5-8B5A-5B6665D9D757}" type="pres">
      <dgm:prSet presAssocID="{A1177486-321F-4625-8761-231E94739AC2}" presName="arrow" presStyleLbl="bgShp" presStyleIdx="0" presStyleCnt="1" custLinFactNeighborX="-1916"/>
      <dgm:spPr>
        <a:solidFill>
          <a:schemeClr val="accent2">
            <a:lumMod val="75000"/>
          </a:schemeClr>
        </a:solidFill>
      </dgm:spPr>
    </dgm:pt>
    <dgm:pt modelId="{C63F48DD-17C3-429F-A8BB-BFBD8771C5D6}" type="pres">
      <dgm:prSet presAssocID="{A1177486-321F-4625-8761-231E94739AC2}" presName="linearProcess" presStyleCnt="0"/>
      <dgm:spPr/>
    </dgm:pt>
    <dgm:pt modelId="{9E88987C-E1BC-4D38-9373-9C14D0130C91}" type="pres">
      <dgm:prSet presAssocID="{DA1CD263-C17B-4AAF-9C4B-84AA122FA4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02B24EA-BE93-41E5-933D-42515EB37255}" type="pres">
      <dgm:prSet presAssocID="{F8B04B35-B0DD-4398-8BAF-F6BBDDADCB06}" presName="sibTrans" presStyleCnt="0"/>
      <dgm:spPr/>
    </dgm:pt>
    <dgm:pt modelId="{D7A94F4E-DA80-4C06-BD90-3C6CBE00CAF4}" type="pres">
      <dgm:prSet presAssocID="{5A313A38-CAC1-4786-BD8E-E8BED4DBB47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F8A9BD4-365F-4D5C-9D75-7D812EA6A34F}" type="pres">
      <dgm:prSet presAssocID="{95D0658C-02E3-4153-8C67-72F779E4D7AA}" presName="sibTrans" presStyleCnt="0"/>
      <dgm:spPr/>
    </dgm:pt>
    <dgm:pt modelId="{660839B0-FF91-470C-8E38-6C2D61BA1E56}" type="pres">
      <dgm:prSet presAssocID="{D359A7C1-4CBD-4B45-9233-32C71C95F4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5348C1F6-5515-414F-9B2E-4CB905BDBEE8}" type="presOf" srcId="{A1177486-321F-4625-8761-231E94739AC2}" destId="{3AD74191-BBB8-4B39-B3ED-031584715FBC}" srcOrd="0" destOrd="0" presId="urn:microsoft.com/office/officeart/2005/8/layout/hProcess9"/>
    <dgm:cxn modelId="{6AD39CC4-E78F-451D-909A-40C47FBA4DF7}" type="presOf" srcId="{DA1CD263-C17B-4AAF-9C4B-84AA122FA496}" destId="{9E88987C-E1BC-4D38-9373-9C14D0130C91}" srcOrd="0" destOrd="0" presId="urn:microsoft.com/office/officeart/2005/8/layout/hProcess9"/>
    <dgm:cxn modelId="{043E9FF8-0B40-4CE4-BD3E-2B20EACE783C}" type="presOf" srcId="{D359A7C1-4CBD-4B45-9233-32C71C95F406}" destId="{660839B0-FF91-470C-8E38-6C2D61BA1E56}" srcOrd="0" destOrd="0" presId="urn:microsoft.com/office/officeart/2005/8/layout/hProcess9"/>
    <dgm:cxn modelId="{CC5F989C-DCF8-4252-AA3B-0F535D1EADB3}" srcId="{A1177486-321F-4625-8761-231E94739AC2}" destId="{D359A7C1-4CBD-4B45-9233-32C71C95F406}" srcOrd="2" destOrd="0" parTransId="{14AD604C-7DF4-4B03-A8B5-2F172914919E}" sibTransId="{9D8EAC94-25D2-4262-8C16-6C9FC3126A1A}"/>
    <dgm:cxn modelId="{D939503C-0BB8-4083-BAE4-9B808E110647}" type="presOf" srcId="{5A313A38-CAC1-4786-BD8E-E8BED4DBB478}" destId="{D7A94F4E-DA80-4C06-BD90-3C6CBE00CAF4}" srcOrd="0" destOrd="0" presId="urn:microsoft.com/office/officeart/2005/8/layout/hProcess9"/>
    <dgm:cxn modelId="{C1A3163C-36B3-4FCE-A6BA-9CE9FAF71B1E}" srcId="{A1177486-321F-4625-8761-231E94739AC2}" destId="{5A313A38-CAC1-4786-BD8E-E8BED4DBB478}" srcOrd="1" destOrd="0" parTransId="{094CF8FE-BF46-45F9-BC95-90EB3AA265C6}" sibTransId="{95D0658C-02E3-4153-8C67-72F779E4D7AA}"/>
    <dgm:cxn modelId="{0C550E4D-7622-48D2-9448-B8B3C762B134}" srcId="{A1177486-321F-4625-8761-231E94739AC2}" destId="{DA1CD263-C17B-4AAF-9C4B-84AA122FA496}" srcOrd="0" destOrd="0" parTransId="{E3B98F29-3DA0-4908-8B7E-B00DCBD30A4F}" sibTransId="{F8B04B35-B0DD-4398-8BAF-F6BBDDADCB06}"/>
    <dgm:cxn modelId="{46055146-4D90-4257-A924-407305F71D4C}" type="presParOf" srcId="{3AD74191-BBB8-4B39-B3ED-031584715FBC}" destId="{E1B4A7EA-0F25-4EA5-8B5A-5B6665D9D757}" srcOrd="0" destOrd="0" presId="urn:microsoft.com/office/officeart/2005/8/layout/hProcess9"/>
    <dgm:cxn modelId="{9C54E081-1E08-4447-AC2A-4D89A31DF50A}" type="presParOf" srcId="{3AD74191-BBB8-4B39-B3ED-031584715FBC}" destId="{C63F48DD-17C3-429F-A8BB-BFBD8771C5D6}" srcOrd="1" destOrd="0" presId="urn:microsoft.com/office/officeart/2005/8/layout/hProcess9"/>
    <dgm:cxn modelId="{0262D38D-863B-4FEF-8351-ED1CC361C145}" type="presParOf" srcId="{C63F48DD-17C3-429F-A8BB-BFBD8771C5D6}" destId="{9E88987C-E1BC-4D38-9373-9C14D0130C91}" srcOrd="0" destOrd="0" presId="urn:microsoft.com/office/officeart/2005/8/layout/hProcess9"/>
    <dgm:cxn modelId="{1F1D8129-F8F7-4B28-8D88-9C01B8C676F8}" type="presParOf" srcId="{C63F48DD-17C3-429F-A8BB-BFBD8771C5D6}" destId="{B02B24EA-BE93-41E5-933D-42515EB37255}" srcOrd="1" destOrd="0" presId="urn:microsoft.com/office/officeart/2005/8/layout/hProcess9"/>
    <dgm:cxn modelId="{6DBA5EF8-CC12-48F4-B24E-DA43F2366F5C}" type="presParOf" srcId="{C63F48DD-17C3-429F-A8BB-BFBD8771C5D6}" destId="{D7A94F4E-DA80-4C06-BD90-3C6CBE00CAF4}" srcOrd="2" destOrd="0" presId="urn:microsoft.com/office/officeart/2005/8/layout/hProcess9"/>
    <dgm:cxn modelId="{7406C7D1-33C5-4BBD-BDAF-AA718A4D4FFD}" type="presParOf" srcId="{C63F48DD-17C3-429F-A8BB-BFBD8771C5D6}" destId="{1F8A9BD4-365F-4D5C-9D75-7D812EA6A34F}" srcOrd="3" destOrd="0" presId="urn:microsoft.com/office/officeart/2005/8/layout/hProcess9"/>
    <dgm:cxn modelId="{F232F102-375D-4B04-8EE0-A15E8AEB0A3E}" type="presParOf" srcId="{C63F48DD-17C3-429F-A8BB-BFBD8771C5D6}" destId="{660839B0-FF91-470C-8E38-6C2D61BA1E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83229-8DA7-4D9C-BE11-480ADC3A768F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91461042-9D54-40CA-912E-620F375CDE4C}">
      <dgm:prSet phldrT="[Text]"/>
      <dgm:spPr/>
      <dgm:t>
        <a:bodyPr/>
        <a:lstStyle/>
        <a:p>
          <a:r>
            <a:rPr lang="de-AT" b="1" dirty="0" err="1" smtClean="0"/>
            <a:t>v</a:t>
          </a:r>
          <a:r>
            <a:rPr lang="de-AT" b="1" baseline="30000" dirty="0" err="1" smtClean="0"/>
            <a:t>D</a:t>
          </a:r>
          <a:r>
            <a:rPr lang="de-AT" b="1" dirty="0" smtClean="0"/>
            <a:t>*</a:t>
          </a:r>
          <a:r>
            <a:rPr lang="de-AT" b="1" dirty="0" err="1" smtClean="0"/>
            <a:t>HD</a:t>
          </a:r>
          <a:r>
            <a:rPr lang="de-AT" b="1" baseline="30000" dirty="0" err="1" smtClean="0"/>
            <a:t>D</a:t>
          </a:r>
          <a:r>
            <a:rPr lang="de-AT" b="1" baseline="-25000" dirty="0" err="1" smtClean="0"/>
            <a:t>ij</a:t>
          </a:r>
          <a:endParaRPr lang="de-AT" b="1" baseline="-25000" dirty="0"/>
        </a:p>
      </dgm:t>
    </dgm:pt>
    <dgm:pt modelId="{E0406EA9-4F0C-4F71-9153-73260A400B3D}" type="parTrans" cxnId="{ECCC3D03-4F32-4746-B2E4-0B979DDEFDC8}">
      <dgm:prSet/>
      <dgm:spPr/>
      <dgm:t>
        <a:bodyPr/>
        <a:lstStyle/>
        <a:p>
          <a:endParaRPr lang="de-AT"/>
        </a:p>
      </dgm:t>
    </dgm:pt>
    <dgm:pt modelId="{38ED4882-A125-4F24-9DC0-EC7B46ADD87B}" type="sibTrans" cxnId="{ECCC3D03-4F32-4746-B2E4-0B979DDEFDC8}">
      <dgm:prSet/>
      <dgm:spPr/>
      <dgm:t>
        <a:bodyPr/>
        <a:lstStyle/>
        <a:p>
          <a:endParaRPr lang="de-AT"/>
        </a:p>
      </dgm:t>
    </dgm:pt>
    <dgm:pt modelId="{0ED44238-4DE8-4122-A5A1-44F22E529E80}">
      <dgm:prSet phldrT="[Text]"/>
      <dgm:spPr/>
      <dgm:t>
        <a:bodyPr/>
        <a:lstStyle/>
        <a:p>
          <a:r>
            <a:rPr lang="de-AT" b="1" dirty="0" err="1" smtClean="0"/>
            <a:t>v</a:t>
          </a:r>
          <a:r>
            <a:rPr lang="de-AT" b="1" baseline="30000" dirty="0" err="1" smtClean="0"/>
            <a:t>P</a:t>
          </a:r>
          <a:r>
            <a:rPr lang="de-AT" b="1" dirty="0" smtClean="0"/>
            <a:t>*</a:t>
          </a:r>
          <a:r>
            <a:rPr lang="de-AT" b="1" dirty="0" err="1" smtClean="0"/>
            <a:t>HD</a:t>
          </a:r>
          <a:r>
            <a:rPr lang="de-AT" b="1" baseline="30000" dirty="0" err="1" smtClean="0"/>
            <a:t>P</a:t>
          </a:r>
          <a:r>
            <a:rPr lang="de-AT" b="1" baseline="-25000" dirty="0" err="1" smtClean="0"/>
            <a:t>ij</a:t>
          </a:r>
          <a:endParaRPr lang="de-AT" b="1" baseline="-25000" dirty="0" smtClean="0"/>
        </a:p>
      </dgm:t>
    </dgm:pt>
    <dgm:pt modelId="{FB8889AC-AB1A-4D6C-BA4E-D881078B3D3C}" type="parTrans" cxnId="{479FB234-92D1-4EEE-9165-E66F01F84C51}">
      <dgm:prSet/>
      <dgm:spPr/>
      <dgm:t>
        <a:bodyPr/>
        <a:lstStyle/>
        <a:p>
          <a:endParaRPr lang="de-AT"/>
        </a:p>
      </dgm:t>
    </dgm:pt>
    <dgm:pt modelId="{C41CDE43-F112-45F1-BE6A-9C7893BEA8C4}" type="sibTrans" cxnId="{479FB234-92D1-4EEE-9165-E66F01F84C51}">
      <dgm:prSet/>
      <dgm:spPr/>
      <dgm:t>
        <a:bodyPr/>
        <a:lstStyle/>
        <a:p>
          <a:endParaRPr lang="de-AT"/>
        </a:p>
      </dgm:t>
    </dgm:pt>
    <dgm:pt modelId="{AC6C7C7D-3495-44F9-9BBC-1BA2F6D17A86}">
      <dgm:prSet phldrT="[Text]" custT="1"/>
      <dgm:spPr/>
      <dgm:t>
        <a:bodyPr/>
        <a:lstStyle/>
        <a:p>
          <a:r>
            <a:rPr lang="de-AT" sz="2400" b="1" dirty="0" err="1" smtClean="0"/>
            <a:t>q</a:t>
          </a:r>
          <a:r>
            <a:rPr lang="de-AT" sz="2400" b="1" baseline="-25000" dirty="0" err="1" smtClean="0"/>
            <a:t>ij</a:t>
          </a:r>
          <a:endParaRPr lang="de-AT" sz="2400" b="1" baseline="-25000" dirty="0" smtClean="0"/>
        </a:p>
      </dgm:t>
    </dgm:pt>
    <dgm:pt modelId="{C372AB77-62D9-4E85-AFC9-B8136B26E29D}" type="parTrans" cxnId="{17B4A424-4935-40BC-A0E9-6E96CB6A004A}">
      <dgm:prSet/>
      <dgm:spPr/>
      <dgm:t>
        <a:bodyPr/>
        <a:lstStyle/>
        <a:p>
          <a:endParaRPr lang="de-AT"/>
        </a:p>
      </dgm:t>
    </dgm:pt>
    <dgm:pt modelId="{ED02C909-889A-4906-A3A5-489FAB1FBE6E}" type="sibTrans" cxnId="{17B4A424-4935-40BC-A0E9-6E96CB6A004A}">
      <dgm:prSet/>
      <dgm:spPr/>
      <dgm:t>
        <a:bodyPr/>
        <a:lstStyle/>
        <a:p>
          <a:endParaRPr lang="de-AT"/>
        </a:p>
      </dgm:t>
    </dgm:pt>
    <dgm:pt modelId="{B3DB5BDD-AE60-4B6F-9D76-EF55EFC23015}">
      <dgm:prSet phldrT="[Text]"/>
      <dgm:spPr/>
      <dgm:t>
        <a:bodyPr/>
        <a:lstStyle/>
        <a:p>
          <a:r>
            <a:rPr lang="de-AT" b="1" dirty="0" err="1" smtClean="0"/>
            <a:t>v</a:t>
          </a:r>
          <a:r>
            <a:rPr lang="de-AT" b="1" baseline="30000" dirty="0" err="1" smtClean="0"/>
            <a:t>E</a:t>
          </a:r>
          <a:r>
            <a:rPr lang="de-AT" b="1" dirty="0" smtClean="0"/>
            <a:t>*</a:t>
          </a:r>
          <a:r>
            <a:rPr lang="de-AT" b="1" dirty="0" err="1" smtClean="0"/>
            <a:t>HD</a:t>
          </a:r>
          <a:r>
            <a:rPr lang="de-AT" b="1" baseline="30000" dirty="0" err="1" smtClean="0"/>
            <a:t>E</a:t>
          </a:r>
          <a:r>
            <a:rPr lang="de-AT" b="1" baseline="-25000" dirty="0" err="1" smtClean="0"/>
            <a:t>ij</a:t>
          </a:r>
          <a:endParaRPr lang="de-AT" b="1" baseline="-25000" dirty="0" smtClean="0"/>
        </a:p>
      </dgm:t>
    </dgm:pt>
    <dgm:pt modelId="{3413E9AC-09C2-4A2A-9D25-EE25A21A6E63}" type="parTrans" cxnId="{874D6A1F-5A8E-4AAA-90F5-CEACF8439978}">
      <dgm:prSet/>
      <dgm:spPr/>
      <dgm:t>
        <a:bodyPr/>
        <a:lstStyle/>
        <a:p>
          <a:endParaRPr lang="de-AT"/>
        </a:p>
      </dgm:t>
    </dgm:pt>
    <dgm:pt modelId="{1EBBC142-FA48-4B6A-AC1B-B075F37DDCDD}" type="sibTrans" cxnId="{874D6A1F-5A8E-4AAA-90F5-CEACF8439978}">
      <dgm:prSet/>
      <dgm:spPr/>
      <dgm:t>
        <a:bodyPr/>
        <a:lstStyle/>
        <a:p>
          <a:endParaRPr lang="de-AT"/>
        </a:p>
      </dgm:t>
    </dgm:pt>
    <dgm:pt modelId="{A8AB2ACD-48A8-4FD6-8946-985DD3A0E046}" type="pres">
      <dgm:prSet presAssocID="{A6583229-8DA7-4D9C-BE11-480ADC3A768F}" presName="linearFlow" presStyleCnt="0">
        <dgm:presLayoutVars>
          <dgm:dir/>
          <dgm:resizeHandles val="exact"/>
        </dgm:presLayoutVars>
      </dgm:prSet>
      <dgm:spPr/>
    </dgm:pt>
    <dgm:pt modelId="{8E3D8994-C12D-46A7-A592-44C981EBDA41}" type="pres">
      <dgm:prSet presAssocID="{91461042-9D54-40CA-912E-620F375CDE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E68DDC5-BD43-4238-B49F-1F23A552AECD}" type="pres">
      <dgm:prSet presAssocID="{38ED4882-A125-4F24-9DC0-EC7B46ADD87B}" presName="spacerL" presStyleCnt="0"/>
      <dgm:spPr/>
    </dgm:pt>
    <dgm:pt modelId="{3F8B3668-0288-4E71-B352-6C4ED0430790}" type="pres">
      <dgm:prSet presAssocID="{38ED4882-A125-4F24-9DC0-EC7B46ADD87B}" presName="sibTrans" presStyleLbl="sibTrans2D1" presStyleIdx="0" presStyleCnt="3"/>
      <dgm:spPr/>
      <dgm:t>
        <a:bodyPr/>
        <a:lstStyle/>
        <a:p>
          <a:endParaRPr lang="de-AT"/>
        </a:p>
      </dgm:t>
    </dgm:pt>
    <dgm:pt modelId="{0D518E83-80BE-4359-8FC0-899D89E04BBA}" type="pres">
      <dgm:prSet presAssocID="{38ED4882-A125-4F24-9DC0-EC7B46ADD87B}" presName="spacerR" presStyleCnt="0"/>
      <dgm:spPr/>
    </dgm:pt>
    <dgm:pt modelId="{CFDB3F8D-31C3-4843-8BD1-7C52B2E78098}" type="pres">
      <dgm:prSet presAssocID="{0ED44238-4DE8-4122-A5A1-44F22E529E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0757A2C-80F0-45CC-9D37-CB57BE3FE503}" type="pres">
      <dgm:prSet presAssocID="{C41CDE43-F112-45F1-BE6A-9C7893BEA8C4}" presName="spacerL" presStyleCnt="0"/>
      <dgm:spPr/>
    </dgm:pt>
    <dgm:pt modelId="{3FA8618C-07BA-4F7C-A2FB-DD82336155CC}" type="pres">
      <dgm:prSet presAssocID="{C41CDE43-F112-45F1-BE6A-9C7893BEA8C4}" presName="sibTrans" presStyleLbl="sibTrans2D1" presStyleIdx="1" presStyleCnt="3"/>
      <dgm:spPr/>
      <dgm:t>
        <a:bodyPr/>
        <a:lstStyle/>
        <a:p>
          <a:endParaRPr lang="de-AT"/>
        </a:p>
      </dgm:t>
    </dgm:pt>
    <dgm:pt modelId="{79206E9B-AB5A-4DFF-BBCD-C1FD485FDCDA}" type="pres">
      <dgm:prSet presAssocID="{C41CDE43-F112-45F1-BE6A-9C7893BEA8C4}" presName="spacerR" presStyleCnt="0"/>
      <dgm:spPr/>
    </dgm:pt>
    <dgm:pt modelId="{11D9F190-F35E-4EE8-8269-E3BDE6E43863}" type="pres">
      <dgm:prSet presAssocID="{B3DB5BDD-AE60-4B6F-9D76-EF55EFC230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D480148-1E53-4F6E-9A50-750DC521ED83}" type="pres">
      <dgm:prSet presAssocID="{1EBBC142-FA48-4B6A-AC1B-B075F37DDCDD}" presName="spacerL" presStyleCnt="0"/>
      <dgm:spPr/>
    </dgm:pt>
    <dgm:pt modelId="{B117FE7B-D502-47C7-A09B-C7D6D871C91B}" type="pres">
      <dgm:prSet presAssocID="{1EBBC142-FA48-4B6A-AC1B-B075F37DDCDD}" presName="sibTrans" presStyleLbl="sibTrans2D1" presStyleIdx="2" presStyleCnt="3"/>
      <dgm:spPr/>
      <dgm:t>
        <a:bodyPr/>
        <a:lstStyle/>
        <a:p>
          <a:endParaRPr lang="de-AT"/>
        </a:p>
      </dgm:t>
    </dgm:pt>
    <dgm:pt modelId="{C34585D2-4B34-4BBF-A083-AE62CEBF134B}" type="pres">
      <dgm:prSet presAssocID="{1EBBC142-FA48-4B6A-AC1B-B075F37DDCDD}" presName="spacerR" presStyleCnt="0"/>
      <dgm:spPr/>
    </dgm:pt>
    <dgm:pt modelId="{C2FD2161-0828-4680-9397-4564FBDE6233}" type="pres">
      <dgm:prSet presAssocID="{AC6C7C7D-3495-44F9-9BBC-1BA2F6D17A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F5CBCD4-5A49-4689-8A24-B70A69A2E3DF}" type="presOf" srcId="{B3DB5BDD-AE60-4B6F-9D76-EF55EFC23015}" destId="{11D9F190-F35E-4EE8-8269-E3BDE6E43863}" srcOrd="0" destOrd="0" presId="urn:microsoft.com/office/officeart/2005/8/layout/equation1"/>
    <dgm:cxn modelId="{20D1106C-1ECC-4046-9E21-874F7254010C}" type="presOf" srcId="{1EBBC142-FA48-4B6A-AC1B-B075F37DDCDD}" destId="{B117FE7B-D502-47C7-A09B-C7D6D871C91B}" srcOrd="0" destOrd="0" presId="urn:microsoft.com/office/officeart/2005/8/layout/equation1"/>
    <dgm:cxn modelId="{D5DCCF83-A8D1-4D35-9B53-C9C5C9C1817B}" type="presOf" srcId="{38ED4882-A125-4F24-9DC0-EC7B46ADD87B}" destId="{3F8B3668-0288-4E71-B352-6C4ED0430790}" srcOrd="0" destOrd="0" presId="urn:microsoft.com/office/officeart/2005/8/layout/equation1"/>
    <dgm:cxn modelId="{ECCC3D03-4F32-4746-B2E4-0B979DDEFDC8}" srcId="{A6583229-8DA7-4D9C-BE11-480ADC3A768F}" destId="{91461042-9D54-40CA-912E-620F375CDE4C}" srcOrd="0" destOrd="0" parTransId="{E0406EA9-4F0C-4F71-9153-73260A400B3D}" sibTransId="{38ED4882-A125-4F24-9DC0-EC7B46ADD87B}"/>
    <dgm:cxn modelId="{479FB234-92D1-4EEE-9165-E66F01F84C51}" srcId="{A6583229-8DA7-4D9C-BE11-480ADC3A768F}" destId="{0ED44238-4DE8-4122-A5A1-44F22E529E80}" srcOrd="1" destOrd="0" parTransId="{FB8889AC-AB1A-4D6C-BA4E-D881078B3D3C}" sibTransId="{C41CDE43-F112-45F1-BE6A-9C7893BEA8C4}"/>
    <dgm:cxn modelId="{B16E5B16-7BA7-4AF8-89F8-4D1762DF7890}" type="presOf" srcId="{0ED44238-4DE8-4122-A5A1-44F22E529E80}" destId="{CFDB3F8D-31C3-4843-8BD1-7C52B2E78098}" srcOrd="0" destOrd="0" presId="urn:microsoft.com/office/officeart/2005/8/layout/equation1"/>
    <dgm:cxn modelId="{17B4A424-4935-40BC-A0E9-6E96CB6A004A}" srcId="{A6583229-8DA7-4D9C-BE11-480ADC3A768F}" destId="{AC6C7C7D-3495-44F9-9BBC-1BA2F6D17A86}" srcOrd="3" destOrd="0" parTransId="{C372AB77-62D9-4E85-AFC9-B8136B26E29D}" sibTransId="{ED02C909-889A-4906-A3A5-489FAB1FBE6E}"/>
    <dgm:cxn modelId="{9A516066-65C8-4A42-B5F0-7D940628DABD}" type="presOf" srcId="{AC6C7C7D-3495-44F9-9BBC-1BA2F6D17A86}" destId="{C2FD2161-0828-4680-9397-4564FBDE6233}" srcOrd="0" destOrd="0" presId="urn:microsoft.com/office/officeart/2005/8/layout/equation1"/>
    <dgm:cxn modelId="{5BF4D2F9-7509-42F6-BC7F-C6C3D104FB89}" type="presOf" srcId="{C41CDE43-F112-45F1-BE6A-9C7893BEA8C4}" destId="{3FA8618C-07BA-4F7C-A2FB-DD82336155CC}" srcOrd="0" destOrd="0" presId="urn:microsoft.com/office/officeart/2005/8/layout/equation1"/>
    <dgm:cxn modelId="{874D6A1F-5A8E-4AAA-90F5-CEACF8439978}" srcId="{A6583229-8DA7-4D9C-BE11-480ADC3A768F}" destId="{B3DB5BDD-AE60-4B6F-9D76-EF55EFC23015}" srcOrd="2" destOrd="0" parTransId="{3413E9AC-09C2-4A2A-9D25-EE25A21A6E63}" sibTransId="{1EBBC142-FA48-4B6A-AC1B-B075F37DDCDD}"/>
    <dgm:cxn modelId="{B7441112-120D-4562-9144-097B5C5B5806}" type="presOf" srcId="{91461042-9D54-40CA-912E-620F375CDE4C}" destId="{8E3D8994-C12D-46A7-A592-44C981EBDA41}" srcOrd="0" destOrd="0" presId="urn:microsoft.com/office/officeart/2005/8/layout/equation1"/>
    <dgm:cxn modelId="{EC0324E0-029D-49B7-AD15-A9C2BABF9960}" type="presOf" srcId="{A6583229-8DA7-4D9C-BE11-480ADC3A768F}" destId="{A8AB2ACD-48A8-4FD6-8946-985DD3A0E046}" srcOrd="0" destOrd="0" presId="urn:microsoft.com/office/officeart/2005/8/layout/equation1"/>
    <dgm:cxn modelId="{D79F13FB-E08C-46BF-BCBC-C5899C7A97BC}" type="presParOf" srcId="{A8AB2ACD-48A8-4FD6-8946-985DD3A0E046}" destId="{8E3D8994-C12D-46A7-A592-44C981EBDA41}" srcOrd="0" destOrd="0" presId="urn:microsoft.com/office/officeart/2005/8/layout/equation1"/>
    <dgm:cxn modelId="{750204A1-E731-4BE8-A900-8D31D977F6A0}" type="presParOf" srcId="{A8AB2ACD-48A8-4FD6-8946-985DD3A0E046}" destId="{DE68DDC5-BD43-4238-B49F-1F23A552AECD}" srcOrd="1" destOrd="0" presId="urn:microsoft.com/office/officeart/2005/8/layout/equation1"/>
    <dgm:cxn modelId="{DFC1531C-A8CA-4849-8C26-AFAC63B5A662}" type="presParOf" srcId="{A8AB2ACD-48A8-4FD6-8946-985DD3A0E046}" destId="{3F8B3668-0288-4E71-B352-6C4ED0430790}" srcOrd="2" destOrd="0" presId="urn:microsoft.com/office/officeart/2005/8/layout/equation1"/>
    <dgm:cxn modelId="{C7107EC7-AB69-4392-B60D-81B22D3BF3A7}" type="presParOf" srcId="{A8AB2ACD-48A8-4FD6-8946-985DD3A0E046}" destId="{0D518E83-80BE-4359-8FC0-899D89E04BBA}" srcOrd="3" destOrd="0" presId="urn:microsoft.com/office/officeart/2005/8/layout/equation1"/>
    <dgm:cxn modelId="{49F2546A-F8A9-4C5B-BB12-5A62F51B6CD9}" type="presParOf" srcId="{A8AB2ACD-48A8-4FD6-8946-985DD3A0E046}" destId="{CFDB3F8D-31C3-4843-8BD1-7C52B2E78098}" srcOrd="4" destOrd="0" presId="urn:microsoft.com/office/officeart/2005/8/layout/equation1"/>
    <dgm:cxn modelId="{68C21988-ED1C-4665-A64F-EC56265D1996}" type="presParOf" srcId="{A8AB2ACD-48A8-4FD6-8946-985DD3A0E046}" destId="{40757A2C-80F0-45CC-9D37-CB57BE3FE503}" srcOrd="5" destOrd="0" presId="urn:microsoft.com/office/officeart/2005/8/layout/equation1"/>
    <dgm:cxn modelId="{D1F8780F-C51F-4228-89CD-EE0CEC6AF121}" type="presParOf" srcId="{A8AB2ACD-48A8-4FD6-8946-985DD3A0E046}" destId="{3FA8618C-07BA-4F7C-A2FB-DD82336155CC}" srcOrd="6" destOrd="0" presId="urn:microsoft.com/office/officeart/2005/8/layout/equation1"/>
    <dgm:cxn modelId="{31580628-C280-43F5-BD70-D01BD6DCF64A}" type="presParOf" srcId="{A8AB2ACD-48A8-4FD6-8946-985DD3A0E046}" destId="{79206E9B-AB5A-4DFF-BBCD-C1FD485FDCDA}" srcOrd="7" destOrd="0" presId="urn:microsoft.com/office/officeart/2005/8/layout/equation1"/>
    <dgm:cxn modelId="{B823DF93-2CC8-4F9A-ABCE-DC6B6786F722}" type="presParOf" srcId="{A8AB2ACD-48A8-4FD6-8946-985DD3A0E046}" destId="{11D9F190-F35E-4EE8-8269-E3BDE6E43863}" srcOrd="8" destOrd="0" presId="urn:microsoft.com/office/officeart/2005/8/layout/equation1"/>
    <dgm:cxn modelId="{A3132FA4-171D-41E3-A413-AAD1F54A6D42}" type="presParOf" srcId="{A8AB2ACD-48A8-4FD6-8946-985DD3A0E046}" destId="{1D480148-1E53-4F6E-9A50-750DC521ED83}" srcOrd="9" destOrd="0" presId="urn:microsoft.com/office/officeart/2005/8/layout/equation1"/>
    <dgm:cxn modelId="{4D196CFE-3B7E-4A69-A744-CE75C220D9B9}" type="presParOf" srcId="{A8AB2ACD-48A8-4FD6-8946-985DD3A0E046}" destId="{B117FE7B-D502-47C7-A09B-C7D6D871C91B}" srcOrd="10" destOrd="0" presId="urn:microsoft.com/office/officeart/2005/8/layout/equation1"/>
    <dgm:cxn modelId="{6E50EDF6-DD5A-46D1-8DA8-113BF735230D}" type="presParOf" srcId="{A8AB2ACD-48A8-4FD6-8946-985DD3A0E046}" destId="{C34585D2-4B34-4BBF-A083-AE62CEBF134B}" srcOrd="11" destOrd="0" presId="urn:microsoft.com/office/officeart/2005/8/layout/equation1"/>
    <dgm:cxn modelId="{9DE4F01C-706D-4D76-A745-3063E516C9A6}" type="presParOf" srcId="{A8AB2ACD-48A8-4FD6-8946-985DD3A0E046}" destId="{C2FD2161-0828-4680-9397-4564FBDE6233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F25D-0577-4076-9464-248A08A5A142}" type="doc">
      <dgm:prSet loTypeId="urn:microsoft.com/office/officeart/2005/8/layout/funnel1" loCatId="process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de-AT"/>
        </a:p>
      </dgm:t>
    </dgm:pt>
    <dgm:pt modelId="{0F52B98A-A081-4C35-8AE5-8AFF848FE2B3}">
      <dgm:prSet phldrT="[Text]"/>
      <dgm:spPr/>
      <dgm:t>
        <a:bodyPr/>
        <a:lstStyle/>
        <a:p>
          <a:r>
            <a:rPr lang="de-AT" b="1" dirty="0" smtClean="0"/>
            <a:t>SEX_Reg1</a:t>
          </a:r>
          <a:endParaRPr lang="de-AT" b="1" dirty="0"/>
        </a:p>
      </dgm:t>
    </dgm:pt>
    <dgm:pt modelId="{564F204D-5A8A-40F8-B079-076A163359BA}" type="parTrans" cxnId="{4EAF0C30-EC2C-4B85-8875-85EFEB972E03}">
      <dgm:prSet/>
      <dgm:spPr/>
      <dgm:t>
        <a:bodyPr/>
        <a:lstStyle/>
        <a:p>
          <a:endParaRPr lang="de-AT"/>
        </a:p>
      </dgm:t>
    </dgm:pt>
    <dgm:pt modelId="{2D5A1DF2-ACF9-4A83-94C2-6EAFAE7FF8A5}" type="sibTrans" cxnId="{4EAF0C30-EC2C-4B85-8875-85EFEB972E03}">
      <dgm:prSet/>
      <dgm:spPr/>
      <dgm:t>
        <a:bodyPr/>
        <a:lstStyle/>
        <a:p>
          <a:endParaRPr lang="de-AT"/>
        </a:p>
      </dgm:t>
    </dgm:pt>
    <dgm:pt modelId="{D6674373-8BA6-4CB2-8814-3DD967418920}">
      <dgm:prSet phldrT="[Text]"/>
      <dgm:spPr/>
      <dgm:t>
        <a:bodyPr/>
        <a:lstStyle/>
        <a:p>
          <a:r>
            <a:rPr lang="de-AT" b="1" dirty="0" smtClean="0"/>
            <a:t>SEX_Reg2</a:t>
          </a:r>
          <a:endParaRPr lang="de-AT" b="1" dirty="0"/>
        </a:p>
      </dgm:t>
    </dgm:pt>
    <dgm:pt modelId="{07F8DEED-43CA-4370-85F0-D00502272D5C}" type="parTrans" cxnId="{C7BE8730-336B-4A23-BD08-70E262A72FE1}">
      <dgm:prSet/>
      <dgm:spPr/>
      <dgm:t>
        <a:bodyPr/>
        <a:lstStyle/>
        <a:p>
          <a:endParaRPr lang="de-AT"/>
        </a:p>
      </dgm:t>
    </dgm:pt>
    <dgm:pt modelId="{B11529FD-E439-4220-84A2-EE25BAEB3F5D}" type="sibTrans" cxnId="{C7BE8730-336B-4A23-BD08-70E262A72FE1}">
      <dgm:prSet/>
      <dgm:spPr/>
      <dgm:t>
        <a:bodyPr/>
        <a:lstStyle/>
        <a:p>
          <a:endParaRPr lang="de-AT"/>
        </a:p>
      </dgm:t>
    </dgm:pt>
    <dgm:pt modelId="{A4460546-8C4E-42B6-94CD-91911BCEB96E}">
      <dgm:prSet phldrT="[Text]"/>
      <dgm:spPr/>
      <dgm:t>
        <a:bodyPr/>
        <a:lstStyle/>
        <a:p>
          <a:r>
            <a:rPr lang="de-AT" b="1" dirty="0" smtClean="0"/>
            <a:t>SEX_Reg3</a:t>
          </a:r>
          <a:endParaRPr lang="de-AT" b="1" dirty="0"/>
        </a:p>
      </dgm:t>
    </dgm:pt>
    <dgm:pt modelId="{516B17CD-D9F3-42A8-ABD1-115586CAF433}" type="parTrans" cxnId="{F5E79B1B-9F44-4952-AFE2-1561AF17D3B7}">
      <dgm:prSet/>
      <dgm:spPr/>
      <dgm:t>
        <a:bodyPr/>
        <a:lstStyle/>
        <a:p>
          <a:endParaRPr lang="de-AT"/>
        </a:p>
      </dgm:t>
    </dgm:pt>
    <dgm:pt modelId="{42AADBB1-CD56-4B85-9010-C12207960BB8}" type="sibTrans" cxnId="{F5E79B1B-9F44-4952-AFE2-1561AF17D3B7}">
      <dgm:prSet/>
      <dgm:spPr/>
      <dgm:t>
        <a:bodyPr/>
        <a:lstStyle/>
        <a:p>
          <a:endParaRPr lang="de-AT"/>
        </a:p>
      </dgm:t>
    </dgm:pt>
    <dgm:pt modelId="{E240A2A6-4BB6-4F11-A1DF-77AEDCAF6CEE}">
      <dgm:prSet phldrT="[Text]"/>
      <dgm:spPr/>
      <dgm:t>
        <a:bodyPr/>
        <a:lstStyle/>
        <a:p>
          <a:endParaRPr lang="de-AT" dirty="0"/>
        </a:p>
      </dgm:t>
    </dgm:pt>
    <dgm:pt modelId="{DFBB3958-D828-4B2F-9655-110510127D9C}" type="sibTrans" cxnId="{D8E85B17-49A3-4AC9-9C72-77F24184EB69}">
      <dgm:prSet/>
      <dgm:spPr/>
      <dgm:t>
        <a:bodyPr/>
        <a:lstStyle/>
        <a:p>
          <a:endParaRPr lang="de-AT"/>
        </a:p>
      </dgm:t>
    </dgm:pt>
    <dgm:pt modelId="{C8B59F6E-3218-478D-BDA9-A9CA094725A3}" type="parTrans" cxnId="{D8E85B17-49A3-4AC9-9C72-77F24184EB69}">
      <dgm:prSet/>
      <dgm:spPr/>
      <dgm:t>
        <a:bodyPr/>
        <a:lstStyle/>
        <a:p>
          <a:endParaRPr lang="de-AT"/>
        </a:p>
      </dgm:t>
    </dgm:pt>
    <dgm:pt modelId="{6CCB3A6D-3FD0-4F69-AFFE-8E09E1AC3A64}" type="pres">
      <dgm:prSet presAssocID="{CBC7F25D-0577-4076-9464-248A08A5A14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B36FE595-809E-4CD0-B80D-E026FE7CE6D8}" type="pres">
      <dgm:prSet presAssocID="{CBC7F25D-0577-4076-9464-248A08A5A142}" presName="ellipse" presStyleLbl="trBgShp" presStyleIdx="0" presStyleCnt="1" custLinFactNeighborY="291"/>
      <dgm:spPr/>
      <dgm:t>
        <a:bodyPr/>
        <a:lstStyle/>
        <a:p>
          <a:endParaRPr lang="de-AT"/>
        </a:p>
      </dgm:t>
    </dgm:pt>
    <dgm:pt modelId="{64C25BED-B8B0-4627-8642-1D316C6D2AE1}" type="pres">
      <dgm:prSet presAssocID="{CBC7F25D-0577-4076-9464-248A08A5A142}" presName="arrow1" presStyleLbl="fgShp" presStyleIdx="0" presStyleCnt="1" custLinFactNeighborY="-20368"/>
      <dgm:spPr/>
      <dgm:t>
        <a:bodyPr/>
        <a:lstStyle/>
        <a:p>
          <a:endParaRPr lang="de-AT"/>
        </a:p>
      </dgm:t>
    </dgm:pt>
    <dgm:pt modelId="{8A05E452-C288-4B77-BEF7-EB9A80E54250}" type="pres">
      <dgm:prSet presAssocID="{CBC7F25D-0577-4076-9464-248A08A5A14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5143596-FC61-4F61-842D-27B4519DAB72}" type="pres">
      <dgm:prSet presAssocID="{D6674373-8BA6-4CB2-8814-3DD96741892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A432E45-1EE4-46D8-A66B-2B675F06C982}" type="pres">
      <dgm:prSet presAssocID="{A4460546-8C4E-42B6-94CD-91911BCEB96E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CC1BA47-4AE1-4A2B-969A-149F43431880}" type="pres">
      <dgm:prSet presAssocID="{E240A2A6-4BB6-4F11-A1DF-77AEDCAF6CE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711B6C9-4FBB-47CA-B04D-6ADFC26E60D8}" type="pres">
      <dgm:prSet presAssocID="{CBC7F25D-0577-4076-9464-248A08A5A142}" presName="funnel" presStyleLbl="trAlignAcc1" presStyleIdx="0" presStyleCnt="1" custLinFactNeighborX="420" custLinFactNeighborY="-893"/>
      <dgm:spPr/>
      <dgm:t>
        <a:bodyPr/>
        <a:lstStyle/>
        <a:p>
          <a:endParaRPr lang="de-AT"/>
        </a:p>
      </dgm:t>
    </dgm:pt>
  </dgm:ptLst>
  <dgm:cxnLst>
    <dgm:cxn modelId="{874EC383-9AF5-4C19-A5D7-329A52EA8991}" type="presOf" srcId="{E240A2A6-4BB6-4F11-A1DF-77AEDCAF6CEE}" destId="{8A05E452-C288-4B77-BEF7-EB9A80E54250}" srcOrd="0" destOrd="0" presId="urn:microsoft.com/office/officeart/2005/8/layout/funnel1"/>
    <dgm:cxn modelId="{4EAF0C30-EC2C-4B85-8875-85EFEB972E03}" srcId="{CBC7F25D-0577-4076-9464-248A08A5A142}" destId="{0F52B98A-A081-4C35-8AE5-8AFF848FE2B3}" srcOrd="0" destOrd="0" parTransId="{564F204D-5A8A-40F8-B079-076A163359BA}" sibTransId="{2D5A1DF2-ACF9-4A83-94C2-6EAFAE7FF8A5}"/>
    <dgm:cxn modelId="{F5E79B1B-9F44-4952-AFE2-1561AF17D3B7}" srcId="{CBC7F25D-0577-4076-9464-248A08A5A142}" destId="{A4460546-8C4E-42B6-94CD-91911BCEB96E}" srcOrd="2" destOrd="0" parTransId="{516B17CD-D9F3-42A8-ABD1-115586CAF433}" sibTransId="{42AADBB1-CD56-4B85-9010-C12207960BB8}"/>
    <dgm:cxn modelId="{96F9F7C9-46F8-4452-94CB-1927CFFFD378}" type="presOf" srcId="{D6674373-8BA6-4CB2-8814-3DD967418920}" destId="{9A432E45-1EE4-46D8-A66B-2B675F06C982}" srcOrd="0" destOrd="0" presId="urn:microsoft.com/office/officeart/2005/8/layout/funnel1"/>
    <dgm:cxn modelId="{C7BE8730-336B-4A23-BD08-70E262A72FE1}" srcId="{CBC7F25D-0577-4076-9464-248A08A5A142}" destId="{D6674373-8BA6-4CB2-8814-3DD967418920}" srcOrd="1" destOrd="0" parTransId="{07F8DEED-43CA-4370-85F0-D00502272D5C}" sibTransId="{B11529FD-E439-4220-84A2-EE25BAEB3F5D}"/>
    <dgm:cxn modelId="{D8E85B17-49A3-4AC9-9C72-77F24184EB69}" srcId="{CBC7F25D-0577-4076-9464-248A08A5A142}" destId="{E240A2A6-4BB6-4F11-A1DF-77AEDCAF6CEE}" srcOrd="3" destOrd="0" parTransId="{C8B59F6E-3218-478D-BDA9-A9CA094725A3}" sibTransId="{DFBB3958-D828-4B2F-9655-110510127D9C}"/>
    <dgm:cxn modelId="{4C6835A3-6ACC-410D-A962-96AB766E304A}" type="presOf" srcId="{A4460546-8C4E-42B6-94CD-91911BCEB96E}" destId="{05143596-FC61-4F61-842D-27B4519DAB72}" srcOrd="0" destOrd="0" presId="urn:microsoft.com/office/officeart/2005/8/layout/funnel1"/>
    <dgm:cxn modelId="{62FB95A0-F7A0-47A0-BCB5-99F09F683B45}" type="presOf" srcId="{CBC7F25D-0577-4076-9464-248A08A5A142}" destId="{6CCB3A6D-3FD0-4F69-AFFE-8E09E1AC3A64}" srcOrd="0" destOrd="0" presId="urn:microsoft.com/office/officeart/2005/8/layout/funnel1"/>
    <dgm:cxn modelId="{F34E6B7B-594D-4A14-A2FD-EEECFF0DAA88}" type="presOf" srcId="{0F52B98A-A081-4C35-8AE5-8AFF848FE2B3}" destId="{1CC1BA47-4AE1-4A2B-969A-149F43431880}" srcOrd="0" destOrd="0" presId="urn:microsoft.com/office/officeart/2005/8/layout/funnel1"/>
    <dgm:cxn modelId="{779D153D-B1D3-404F-89B7-66A5DC53F5C3}" type="presParOf" srcId="{6CCB3A6D-3FD0-4F69-AFFE-8E09E1AC3A64}" destId="{B36FE595-809E-4CD0-B80D-E026FE7CE6D8}" srcOrd="0" destOrd="0" presId="urn:microsoft.com/office/officeart/2005/8/layout/funnel1"/>
    <dgm:cxn modelId="{3772F862-E701-482E-B12E-C4F7F92F0DE0}" type="presParOf" srcId="{6CCB3A6D-3FD0-4F69-AFFE-8E09E1AC3A64}" destId="{64C25BED-B8B0-4627-8642-1D316C6D2AE1}" srcOrd="1" destOrd="0" presId="urn:microsoft.com/office/officeart/2005/8/layout/funnel1"/>
    <dgm:cxn modelId="{E6CA2548-69A9-4B63-8584-E963BEDB4059}" type="presParOf" srcId="{6CCB3A6D-3FD0-4F69-AFFE-8E09E1AC3A64}" destId="{8A05E452-C288-4B77-BEF7-EB9A80E54250}" srcOrd="2" destOrd="0" presId="urn:microsoft.com/office/officeart/2005/8/layout/funnel1"/>
    <dgm:cxn modelId="{C6760A7B-27B1-4E0A-9F83-074AE198FCFD}" type="presParOf" srcId="{6CCB3A6D-3FD0-4F69-AFFE-8E09E1AC3A64}" destId="{05143596-FC61-4F61-842D-27B4519DAB72}" srcOrd="3" destOrd="0" presId="urn:microsoft.com/office/officeart/2005/8/layout/funnel1"/>
    <dgm:cxn modelId="{7BA09F94-14FD-4D6D-B456-CF8D99A0B411}" type="presParOf" srcId="{6CCB3A6D-3FD0-4F69-AFFE-8E09E1AC3A64}" destId="{9A432E45-1EE4-46D8-A66B-2B675F06C982}" srcOrd="4" destOrd="0" presId="urn:microsoft.com/office/officeart/2005/8/layout/funnel1"/>
    <dgm:cxn modelId="{A7F48E70-CDF7-4020-A506-888DCD67A040}" type="presParOf" srcId="{6CCB3A6D-3FD0-4F69-AFFE-8E09E1AC3A64}" destId="{1CC1BA47-4AE1-4A2B-969A-149F43431880}" srcOrd="5" destOrd="0" presId="urn:microsoft.com/office/officeart/2005/8/layout/funnel1"/>
    <dgm:cxn modelId="{CABBA75A-C9E4-43D2-895D-79A1C25148F4}" type="presParOf" srcId="{6CCB3A6D-3FD0-4F69-AFFE-8E09E1AC3A64}" destId="{3711B6C9-4FBB-47CA-B04D-6ADFC26E60D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1B9BBE-D207-4ACD-A808-C4937838BC53}" type="doc">
      <dgm:prSet loTypeId="urn:microsoft.com/office/officeart/2005/8/layout/equation2" loCatId="process" qsTypeId="urn:microsoft.com/office/officeart/2005/8/quickstyle/simple1#2" qsCatId="simple" csTypeId="urn:microsoft.com/office/officeart/2005/8/colors/accent2_2" csCatId="accent2" phldr="1"/>
      <dgm:spPr/>
    </dgm:pt>
    <dgm:pt modelId="{5D551000-315A-4B8B-B86E-C697A57723C0}">
      <dgm:prSet phldrT="[Text]"/>
      <dgm:spPr/>
      <dgm:t>
        <a:bodyPr/>
        <a:lstStyle/>
        <a:p>
          <a:r>
            <a:rPr lang="de-AT" b="1" dirty="0" smtClean="0"/>
            <a:t>Attrib1</a:t>
          </a:r>
          <a:endParaRPr lang="de-AT" b="1" dirty="0"/>
        </a:p>
      </dgm:t>
    </dgm:pt>
    <dgm:pt modelId="{FB64953F-AB00-4A8B-9B24-A75CF6EA0749}" type="parTrans" cxnId="{09EAF81D-625D-4B9A-AB24-6804A1227CF3}">
      <dgm:prSet/>
      <dgm:spPr/>
      <dgm:t>
        <a:bodyPr/>
        <a:lstStyle/>
        <a:p>
          <a:endParaRPr lang="de-AT"/>
        </a:p>
      </dgm:t>
    </dgm:pt>
    <dgm:pt modelId="{4C8C0DE1-7F43-434A-B850-5FC6EF9E1D09}" type="sibTrans" cxnId="{09EAF81D-625D-4B9A-AB24-6804A1227CF3}">
      <dgm:prSet/>
      <dgm:spPr/>
      <dgm:t>
        <a:bodyPr/>
        <a:lstStyle/>
        <a:p>
          <a:endParaRPr lang="de-AT"/>
        </a:p>
      </dgm:t>
    </dgm:pt>
    <dgm:pt modelId="{747610BA-33DF-44DE-99B5-C0D6F4A13ED7}">
      <dgm:prSet phldrT="[Text]"/>
      <dgm:spPr/>
      <dgm:t>
        <a:bodyPr/>
        <a:lstStyle/>
        <a:p>
          <a:r>
            <a:rPr lang="de-AT" b="1" dirty="0" smtClean="0"/>
            <a:t>Attrib2</a:t>
          </a:r>
          <a:endParaRPr lang="de-AT" b="1" dirty="0"/>
        </a:p>
      </dgm:t>
    </dgm:pt>
    <dgm:pt modelId="{90D93E7E-9586-4033-85BE-8A6C08FD399F}" type="parTrans" cxnId="{3958B8B3-C9A7-4D36-9E35-BE0254F5F8AA}">
      <dgm:prSet/>
      <dgm:spPr/>
      <dgm:t>
        <a:bodyPr/>
        <a:lstStyle/>
        <a:p>
          <a:endParaRPr lang="de-AT"/>
        </a:p>
      </dgm:t>
    </dgm:pt>
    <dgm:pt modelId="{20B5C8D6-9247-44E9-9F58-D4B806C47D35}" type="sibTrans" cxnId="{3958B8B3-C9A7-4D36-9E35-BE0254F5F8AA}">
      <dgm:prSet/>
      <dgm:spPr/>
      <dgm:t>
        <a:bodyPr/>
        <a:lstStyle/>
        <a:p>
          <a:endParaRPr lang="de-AT"/>
        </a:p>
      </dgm:t>
    </dgm:pt>
    <dgm:pt modelId="{22244752-305B-4E46-AA4E-757C6E325C58}">
      <dgm:prSet phldrT="[Text]" custT="1"/>
      <dgm:spPr/>
      <dgm:t>
        <a:bodyPr/>
        <a:lstStyle/>
        <a:p>
          <a:r>
            <a:rPr lang="de-AT" sz="1600" b="1" dirty="0" err="1" smtClean="0"/>
            <a:t>Derived</a:t>
          </a:r>
          <a:r>
            <a:rPr lang="de-AT" sz="1600" b="1" dirty="0" smtClean="0"/>
            <a:t> Attribute</a:t>
          </a:r>
          <a:endParaRPr lang="de-AT" sz="1600" b="1" dirty="0"/>
        </a:p>
      </dgm:t>
    </dgm:pt>
    <dgm:pt modelId="{F4BCB3DB-2089-4034-B3A8-27269ABC66AA}" type="parTrans" cxnId="{71C149E6-FDCE-4C71-8EBA-9DDEE2092ED1}">
      <dgm:prSet/>
      <dgm:spPr/>
      <dgm:t>
        <a:bodyPr/>
        <a:lstStyle/>
        <a:p>
          <a:endParaRPr lang="de-AT"/>
        </a:p>
      </dgm:t>
    </dgm:pt>
    <dgm:pt modelId="{D922EF5D-9C74-42A8-8343-15EABA8CA96B}" type="sibTrans" cxnId="{71C149E6-FDCE-4C71-8EBA-9DDEE2092ED1}">
      <dgm:prSet/>
      <dgm:spPr/>
      <dgm:t>
        <a:bodyPr/>
        <a:lstStyle/>
        <a:p>
          <a:endParaRPr lang="de-AT"/>
        </a:p>
      </dgm:t>
    </dgm:pt>
    <dgm:pt modelId="{1523CF66-4E18-41CE-8212-028FC72E100A}" type="pres">
      <dgm:prSet presAssocID="{6D1B9BBE-D207-4ACD-A808-C4937838BC53}" presName="Name0" presStyleCnt="0">
        <dgm:presLayoutVars>
          <dgm:dir/>
          <dgm:resizeHandles val="exact"/>
        </dgm:presLayoutVars>
      </dgm:prSet>
      <dgm:spPr/>
    </dgm:pt>
    <dgm:pt modelId="{49955975-4371-497E-B722-505FF3A29888}" type="pres">
      <dgm:prSet presAssocID="{6D1B9BBE-D207-4ACD-A808-C4937838BC53}" presName="vNodes" presStyleCnt="0"/>
      <dgm:spPr/>
    </dgm:pt>
    <dgm:pt modelId="{F94F81E1-96D2-4800-83B1-27CBAF6EF21C}" type="pres">
      <dgm:prSet presAssocID="{5D551000-315A-4B8B-B86E-C697A57723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14AAC52-8C5D-45A2-89AF-887E9253CBA8}" type="pres">
      <dgm:prSet presAssocID="{4C8C0DE1-7F43-434A-B850-5FC6EF9E1D09}" presName="spacerT" presStyleCnt="0"/>
      <dgm:spPr/>
    </dgm:pt>
    <dgm:pt modelId="{2FF9EE63-E2E7-4ADD-8305-93184B2AA726}" type="pres">
      <dgm:prSet presAssocID="{4C8C0DE1-7F43-434A-B850-5FC6EF9E1D09}" presName="sibTrans" presStyleLbl="sibTrans2D1" presStyleIdx="0" presStyleCnt="2"/>
      <dgm:spPr/>
      <dgm:t>
        <a:bodyPr/>
        <a:lstStyle/>
        <a:p>
          <a:endParaRPr lang="de-AT"/>
        </a:p>
      </dgm:t>
    </dgm:pt>
    <dgm:pt modelId="{5AEC816E-51B7-4841-88C7-DE46ED3684AB}" type="pres">
      <dgm:prSet presAssocID="{4C8C0DE1-7F43-434A-B850-5FC6EF9E1D09}" presName="spacerB" presStyleCnt="0"/>
      <dgm:spPr/>
    </dgm:pt>
    <dgm:pt modelId="{AC0E64AA-04B9-4E72-B658-466372707DB6}" type="pres">
      <dgm:prSet presAssocID="{747610BA-33DF-44DE-99B5-C0D6F4A13E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DBF6BAD-B2E0-4E39-B2F3-4C586EDBF02C}" type="pres">
      <dgm:prSet presAssocID="{6D1B9BBE-D207-4ACD-A808-C4937838BC53}" presName="sibTransLast" presStyleLbl="sibTrans2D1" presStyleIdx="1" presStyleCnt="2"/>
      <dgm:spPr/>
      <dgm:t>
        <a:bodyPr/>
        <a:lstStyle/>
        <a:p>
          <a:endParaRPr lang="de-AT"/>
        </a:p>
      </dgm:t>
    </dgm:pt>
    <dgm:pt modelId="{C96BEEF4-6F60-48E5-9ACC-B8E1652B476B}" type="pres">
      <dgm:prSet presAssocID="{6D1B9BBE-D207-4ACD-A808-C4937838BC53}" presName="connectorText" presStyleLbl="sibTrans2D1" presStyleIdx="1" presStyleCnt="2"/>
      <dgm:spPr/>
      <dgm:t>
        <a:bodyPr/>
        <a:lstStyle/>
        <a:p>
          <a:endParaRPr lang="de-AT"/>
        </a:p>
      </dgm:t>
    </dgm:pt>
    <dgm:pt modelId="{44EE7099-4DA5-4E4F-BEC8-7250003FABE8}" type="pres">
      <dgm:prSet presAssocID="{6D1B9BBE-D207-4ACD-A808-C4937838BC53}" presName="lastNode" presStyleLbl="node1" presStyleIdx="2" presStyleCnt="3" custScaleX="71424" custScaleY="68610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E2F2B7B2-61C3-437F-BC78-5DB3C381DEAE}" type="presOf" srcId="{22244752-305B-4E46-AA4E-757C6E325C58}" destId="{44EE7099-4DA5-4E4F-BEC8-7250003FABE8}" srcOrd="0" destOrd="0" presId="urn:microsoft.com/office/officeart/2005/8/layout/equation2"/>
    <dgm:cxn modelId="{C8862C27-C54B-473D-B7EA-1024227B59DB}" type="presOf" srcId="{6D1B9BBE-D207-4ACD-A808-C4937838BC53}" destId="{1523CF66-4E18-41CE-8212-028FC72E100A}" srcOrd="0" destOrd="0" presId="urn:microsoft.com/office/officeart/2005/8/layout/equation2"/>
    <dgm:cxn modelId="{3958B8B3-C9A7-4D36-9E35-BE0254F5F8AA}" srcId="{6D1B9BBE-D207-4ACD-A808-C4937838BC53}" destId="{747610BA-33DF-44DE-99B5-C0D6F4A13ED7}" srcOrd="1" destOrd="0" parTransId="{90D93E7E-9586-4033-85BE-8A6C08FD399F}" sibTransId="{20B5C8D6-9247-44E9-9F58-D4B806C47D35}"/>
    <dgm:cxn modelId="{09EAF81D-625D-4B9A-AB24-6804A1227CF3}" srcId="{6D1B9BBE-D207-4ACD-A808-C4937838BC53}" destId="{5D551000-315A-4B8B-B86E-C697A57723C0}" srcOrd="0" destOrd="0" parTransId="{FB64953F-AB00-4A8B-9B24-A75CF6EA0749}" sibTransId="{4C8C0DE1-7F43-434A-B850-5FC6EF9E1D09}"/>
    <dgm:cxn modelId="{8E14B35E-B8ED-49AE-92B6-55313AFD4A66}" type="presOf" srcId="{20B5C8D6-9247-44E9-9F58-D4B806C47D35}" destId="{C96BEEF4-6F60-48E5-9ACC-B8E1652B476B}" srcOrd="1" destOrd="0" presId="urn:microsoft.com/office/officeart/2005/8/layout/equation2"/>
    <dgm:cxn modelId="{032E40F4-D1D8-4B95-A15F-88AECF241C2E}" type="presOf" srcId="{747610BA-33DF-44DE-99B5-C0D6F4A13ED7}" destId="{AC0E64AA-04B9-4E72-B658-466372707DB6}" srcOrd="0" destOrd="0" presId="urn:microsoft.com/office/officeart/2005/8/layout/equation2"/>
    <dgm:cxn modelId="{CFB560D7-0FE1-4211-B56B-46D952D9CFD3}" type="presOf" srcId="{5D551000-315A-4B8B-B86E-C697A57723C0}" destId="{F94F81E1-96D2-4800-83B1-27CBAF6EF21C}" srcOrd="0" destOrd="0" presId="urn:microsoft.com/office/officeart/2005/8/layout/equation2"/>
    <dgm:cxn modelId="{71C149E6-FDCE-4C71-8EBA-9DDEE2092ED1}" srcId="{6D1B9BBE-D207-4ACD-A808-C4937838BC53}" destId="{22244752-305B-4E46-AA4E-757C6E325C58}" srcOrd="2" destOrd="0" parTransId="{F4BCB3DB-2089-4034-B3A8-27269ABC66AA}" sibTransId="{D922EF5D-9C74-42A8-8343-15EABA8CA96B}"/>
    <dgm:cxn modelId="{149D3A4B-39A6-43D3-95A7-1CE2FA49D202}" type="presOf" srcId="{4C8C0DE1-7F43-434A-B850-5FC6EF9E1D09}" destId="{2FF9EE63-E2E7-4ADD-8305-93184B2AA726}" srcOrd="0" destOrd="0" presId="urn:microsoft.com/office/officeart/2005/8/layout/equation2"/>
    <dgm:cxn modelId="{7B13CA40-CBC2-4DEF-A751-F8EBB13CD929}" type="presOf" srcId="{20B5C8D6-9247-44E9-9F58-D4B806C47D35}" destId="{4DBF6BAD-B2E0-4E39-B2F3-4C586EDBF02C}" srcOrd="0" destOrd="0" presId="urn:microsoft.com/office/officeart/2005/8/layout/equation2"/>
    <dgm:cxn modelId="{40550047-D0D3-426F-BF9A-02F77581CECA}" type="presParOf" srcId="{1523CF66-4E18-41CE-8212-028FC72E100A}" destId="{49955975-4371-497E-B722-505FF3A29888}" srcOrd="0" destOrd="0" presId="urn:microsoft.com/office/officeart/2005/8/layout/equation2"/>
    <dgm:cxn modelId="{99038834-0719-4A45-B5CB-9D80AB684393}" type="presParOf" srcId="{49955975-4371-497E-B722-505FF3A29888}" destId="{F94F81E1-96D2-4800-83B1-27CBAF6EF21C}" srcOrd="0" destOrd="0" presId="urn:microsoft.com/office/officeart/2005/8/layout/equation2"/>
    <dgm:cxn modelId="{E88513C7-A325-4361-8878-6A02A600EC3C}" type="presParOf" srcId="{49955975-4371-497E-B722-505FF3A29888}" destId="{D14AAC52-8C5D-45A2-89AF-887E9253CBA8}" srcOrd="1" destOrd="0" presId="urn:microsoft.com/office/officeart/2005/8/layout/equation2"/>
    <dgm:cxn modelId="{869CFAD6-BA5F-4623-B816-7E49526AA109}" type="presParOf" srcId="{49955975-4371-497E-B722-505FF3A29888}" destId="{2FF9EE63-E2E7-4ADD-8305-93184B2AA726}" srcOrd="2" destOrd="0" presId="urn:microsoft.com/office/officeart/2005/8/layout/equation2"/>
    <dgm:cxn modelId="{8B07E28B-B619-4835-9277-C8C82A58A1A4}" type="presParOf" srcId="{49955975-4371-497E-B722-505FF3A29888}" destId="{5AEC816E-51B7-4841-88C7-DE46ED3684AB}" srcOrd="3" destOrd="0" presId="urn:microsoft.com/office/officeart/2005/8/layout/equation2"/>
    <dgm:cxn modelId="{843E79C8-4CDE-4BC7-AABC-B741911548C6}" type="presParOf" srcId="{49955975-4371-497E-B722-505FF3A29888}" destId="{AC0E64AA-04B9-4E72-B658-466372707DB6}" srcOrd="4" destOrd="0" presId="urn:microsoft.com/office/officeart/2005/8/layout/equation2"/>
    <dgm:cxn modelId="{F4DC4FDA-BF37-42E0-9C46-72E1C163A420}" type="presParOf" srcId="{1523CF66-4E18-41CE-8212-028FC72E100A}" destId="{4DBF6BAD-B2E0-4E39-B2F3-4C586EDBF02C}" srcOrd="1" destOrd="0" presId="urn:microsoft.com/office/officeart/2005/8/layout/equation2"/>
    <dgm:cxn modelId="{9CB78692-65D1-4507-A8AB-B18C02D4862A}" type="presParOf" srcId="{4DBF6BAD-B2E0-4E39-B2F3-4C586EDBF02C}" destId="{C96BEEF4-6F60-48E5-9ACC-B8E1652B476B}" srcOrd="0" destOrd="0" presId="urn:microsoft.com/office/officeart/2005/8/layout/equation2"/>
    <dgm:cxn modelId="{7FE6B53F-BDC3-4C2A-8FCC-05367F8ACB14}" type="presParOf" srcId="{1523CF66-4E18-41CE-8212-028FC72E100A}" destId="{44EE7099-4DA5-4E4F-BEC8-7250003FABE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177486-321F-4625-8761-231E94739AC2}" type="doc">
      <dgm:prSet loTypeId="urn:microsoft.com/office/officeart/2005/8/layout/hProcess9" loCatId="process" qsTypeId="urn:microsoft.com/office/officeart/2005/8/quickstyle/3d5" qsCatId="3D" csTypeId="urn:microsoft.com/office/officeart/2005/8/colors/accent2_2" csCatId="accent2" phldr="1"/>
      <dgm:spPr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</dgm:spPr>
    </dgm:pt>
    <dgm:pt modelId="{DA1CD263-C17B-4AAF-9C4B-84AA122FA49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AT" dirty="0" smtClean="0"/>
            <a:t>RAW</a:t>
          </a:r>
          <a:endParaRPr lang="de-AT" dirty="0"/>
        </a:p>
      </dgm:t>
    </dgm:pt>
    <dgm:pt modelId="{E3B98F29-3DA0-4908-8B7E-B00DCBD30A4F}" type="parTrans" cxnId="{0C550E4D-7622-48D2-9448-B8B3C762B134}">
      <dgm:prSet/>
      <dgm:spPr/>
      <dgm:t>
        <a:bodyPr/>
        <a:lstStyle/>
        <a:p>
          <a:endParaRPr lang="de-AT"/>
        </a:p>
      </dgm:t>
    </dgm:pt>
    <dgm:pt modelId="{F8B04B35-B0DD-4398-8BAF-F6BBDDADCB06}" type="sibTrans" cxnId="{0C550E4D-7622-48D2-9448-B8B3C762B134}">
      <dgm:prSet/>
      <dgm:spPr/>
      <dgm:t>
        <a:bodyPr/>
        <a:lstStyle/>
        <a:p>
          <a:endParaRPr lang="de-AT"/>
        </a:p>
      </dgm:t>
    </dgm:pt>
    <dgm:pt modelId="{5A313A38-CAC1-4786-BD8E-E8BED4DBB47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AT" dirty="0" smtClean="0"/>
            <a:t>CDB</a:t>
          </a:r>
          <a:endParaRPr lang="de-AT" dirty="0"/>
        </a:p>
      </dgm:t>
    </dgm:pt>
    <dgm:pt modelId="{094CF8FE-BF46-45F9-BC95-90EB3AA265C6}" type="parTrans" cxnId="{C1A3163C-36B3-4FCE-A6BA-9CE9FAF71B1E}">
      <dgm:prSet/>
      <dgm:spPr/>
      <dgm:t>
        <a:bodyPr/>
        <a:lstStyle/>
        <a:p>
          <a:endParaRPr lang="de-AT"/>
        </a:p>
      </dgm:t>
    </dgm:pt>
    <dgm:pt modelId="{95D0658C-02E3-4153-8C67-72F779E4D7AA}" type="sibTrans" cxnId="{C1A3163C-36B3-4FCE-A6BA-9CE9FAF71B1E}">
      <dgm:prSet/>
      <dgm:spPr/>
      <dgm:t>
        <a:bodyPr/>
        <a:lstStyle/>
        <a:p>
          <a:endParaRPr lang="de-AT"/>
        </a:p>
      </dgm:t>
    </dgm:pt>
    <dgm:pt modelId="{D359A7C1-4CBD-4B45-9233-32C71C95F406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/>
            <a:t>FDP</a:t>
          </a:r>
        </a:p>
      </dgm:t>
    </dgm:pt>
    <dgm:pt modelId="{14AD604C-7DF4-4B03-A8B5-2F172914919E}" type="parTrans" cxnId="{CC5F989C-DCF8-4252-AA3B-0F535D1EADB3}">
      <dgm:prSet/>
      <dgm:spPr/>
      <dgm:t>
        <a:bodyPr/>
        <a:lstStyle/>
        <a:p>
          <a:endParaRPr lang="de-AT"/>
        </a:p>
      </dgm:t>
    </dgm:pt>
    <dgm:pt modelId="{9D8EAC94-25D2-4262-8C16-6C9FC3126A1A}" type="sibTrans" cxnId="{CC5F989C-DCF8-4252-AA3B-0F535D1EADB3}">
      <dgm:prSet/>
      <dgm:spPr/>
      <dgm:t>
        <a:bodyPr/>
        <a:lstStyle/>
        <a:p>
          <a:endParaRPr lang="de-AT"/>
        </a:p>
      </dgm:t>
    </dgm:pt>
    <dgm:pt modelId="{3AD74191-BBB8-4B39-B3ED-031584715FBC}" type="pres">
      <dgm:prSet presAssocID="{A1177486-321F-4625-8761-231E94739AC2}" presName="CompostProcess" presStyleCnt="0">
        <dgm:presLayoutVars>
          <dgm:dir/>
          <dgm:resizeHandles val="exact"/>
        </dgm:presLayoutVars>
      </dgm:prSet>
      <dgm:spPr/>
    </dgm:pt>
    <dgm:pt modelId="{E1B4A7EA-0F25-4EA5-8B5A-5B6665D9D757}" type="pres">
      <dgm:prSet presAssocID="{A1177486-321F-4625-8761-231E94739AC2}" presName="arrow" presStyleLbl="bgShp" presStyleIdx="0" presStyleCnt="1" custLinFactNeighborX="-3032" custLinFactNeighborY="-11265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de-AT"/>
        </a:p>
      </dgm:t>
    </dgm:pt>
    <dgm:pt modelId="{C63F48DD-17C3-429F-A8BB-BFBD8771C5D6}" type="pres">
      <dgm:prSet presAssocID="{A1177486-321F-4625-8761-231E94739AC2}" presName="linearProcess" presStyleCnt="0"/>
      <dgm:spPr/>
    </dgm:pt>
    <dgm:pt modelId="{9E88987C-E1BC-4D38-9373-9C14D0130C91}" type="pres">
      <dgm:prSet presAssocID="{DA1CD263-C17B-4AAF-9C4B-84AA122FA4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02B24EA-BE93-41E5-933D-42515EB37255}" type="pres">
      <dgm:prSet presAssocID="{F8B04B35-B0DD-4398-8BAF-F6BBDDADCB06}" presName="sibTrans" presStyleCnt="0"/>
      <dgm:spPr/>
    </dgm:pt>
    <dgm:pt modelId="{D7A94F4E-DA80-4C06-BD90-3C6CBE00CAF4}" type="pres">
      <dgm:prSet presAssocID="{5A313A38-CAC1-4786-BD8E-E8BED4DBB47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F8A9BD4-365F-4D5C-9D75-7D812EA6A34F}" type="pres">
      <dgm:prSet presAssocID="{95D0658C-02E3-4153-8C67-72F779E4D7AA}" presName="sibTrans" presStyleCnt="0"/>
      <dgm:spPr/>
    </dgm:pt>
    <dgm:pt modelId="{660839B0-FF91-470C-8E38-6C2D61BA1E56}" type="pres">
      <dgm:prSet presAssocID="{D359A7C1-4CBD-4B45-9233-32C71C95F4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27387CEE-9D5B-456B-970B-E14A857247BA}" type="presOf" srcId="{A1177486-321F-4625-8761-231E94739AC2}" destId="{3AD74191-BBB8-4B39-B3ED-031584715FBC}" srcOrd="0" destOrd="0" presId="urn:microsoft.com/office/officeart/2005/8/layout/hProcess9"/>
    <dgm:cxn modelId="{86192790-F596-41D4-BA3A-02F5AD4B8759}" type="presOf" srcId="{DA1CD263-C17B-4AAF-9C4B-84AA122FA496}" destId="{9E88987C-E1BC-4D38-9373-9C14D0130C91}" srcOrd="0" destOrd="0" presId="urn:microsoft.com/office/officeart/2005/8/layout/hProcess9"/>
    <dgm:cxn modelId="{A80D055B-E511-46F2-9743-87C9AA4FEC19}" type="presOf" srcId="{D359A7C1-4CBD-4B45-9233-32C71C95F406}" destId="{660839B0-FF91-470C-8E38-6C2D61BA1E56}" srcOrd="0" destOrd="0" presId="urn:microsoft.com/office/officeart/2005/8/layout/hProcess9"/>
    <dgm:cxn modelId="{7E999BB7-7C35-477A-9539-775ED20D6417}" type="presOf" srcId="{5A313A38-CAC1-4786-BD8E-E8BED4DBB478}" destId="{D7A94F4E-DA80-4C06-BD90-3C6CBE00CAF4}" srcOrd="0" destOrd="0" presId="urn:microsoft.com/office/officeart/2005/8/layout/hProcess9"/>
    <dgm:cxn modelId="{CC5F989C-DCF8-4252-AA3B-0F535D1EADB3}" srcId="{A1177486-321F-4625-8761-231E94739AC2}" destId="{D359A7C1-4CBD-4B45-9233-32C71C95F406}" srcOrd="2" destOrd="0" parTransId="{14AD604C-7DF4-4B03-A8B5-2F172914919E}" sibTransId="{9D8EAC94-25D2-4262-8C16-6C9FC3126A1A}"/>
    <dgm:cxn modelId="{0C550E4D-7622-48D2-9448-B8B3C762B134}" srcId="{A1177486-321F-4625-8761-231E94739AC2}" destId="{DA1CD263-C17B-4AAF-9C4B-84AA122FA496}" srcOrd="0" destOrd="0" parTransId="{E3B98F29-3DA0-4908-8B7E-B00DCBD30A4F}" sibTransId="{F8B04B35-B0DD-4398-8BAF-F6BBDDADCB06}"/>
    <dgm:cxn modelId="{C1A3163C-36B3-4FCE-A6BA-9CE9FAF71B1E}" srcId="{A1177486-321F-4625-8761-231E94739AC2}" destId="{5A313A38-CAC1-4786-BD8E-E8BED4DBB478}" srcOrd="1" destOrd="0" parTransId="{094CF8FE-BF46-45F9-BC95-90EB3AA265C6}" sibTransId="{95D0658C-02E3-4153-8C67-72F779E4D7AA}"/>
    <dgm:cxn modelId="{DDAB97FA-382E-439D-9B31-DB58D5CC84E1}" type="presParOf" srcId="{3AD74191-BBB8-4B39-B3ED-031584715FBC}" destId="{E1B4A7EA-0F25-4EA5-8B5A-5B6665D9D757}" srcOrd="0" destOrd="0" presId="urn:microsoft.com/office/officeart/2005/8/layout/hProcess9"/>
    <dgm:cxn modelId="{F46EED34-5967-4144-A920-57AA43952D0F}" type="presParOf" srcId="{3AD74191-BBB8-4B39-B3ED-031584715FBC}" destId="{C63F48DD-17C3-429F-A8BB-BFBD8771C5D6}" srcOrd="1" destOrd="0" presId="urn:microsoft.com/office/officeart/2005/8/layout/hProcess9"/>
    <dgm:cxn modelId="{879FED6C-070E-4738-BE90-7E0849C22B26}" type="presParOf" srcId="{C63F48DD-17C3-429F-A8BB-BFBD8771C5D6}" destId="{9E88987C-E1BC-4D38-9373-9C14D0130C91}" srcOrd="0" destOrd="0" presId="urn:microsoft.com/office/officeart/2005/8/layout/hProcess9"/>
    <dgm:cxn modelId="{EDAA62C8-5115-44E6-A9C9-D2CE53D30810}" type="presParOf" srcId="{C63F48DD-17C3-429F-A8BB-BFBD8771C5D6}" destId="{B02B24EA-BE93-41E5-933D-42515EB37255}" srcOrd="1" destOrd="0" presId="urn:microsoft.com/office/officeart/2005/8/layout/hProcess9"/>
    <dgm:cxn modelId="{E9740E9A-3248-4179-B914-F0A3DB342FDD}" type="presParOf" srcId="{C63F48DD-17C3-429F-A8BB-BFBD8771C5D6}" destId="{D7A94F4E-DA80-4C06-BD90-3C6CBE00CAF4}" srcOrd="2" destOrd="0" presId="urn:microsoft.com/office/officeart/2005/8/layout/hProcess9"/>
    <dgm:cxn modelId="{AB210E27-61DA-4852-8643-0C58B187EA9B}" type="presParOf" srcId="{C63F48DD-17C3-429F-A8BB-BFBD8771C5D6}" destId="{1F8A9BD4-365F-4D5C-9D75-7D812EA6A34F}" srcOrd="3" destOrd="0" presId="urn:microsoft.com/office/officeart/2005/8/layout/hProcess9"/>
    <dgm:cxn modelId="{4DBBE27E-519B-49AE-8813-A6344BB30F86}" type="presParOf" srcId="{C63F48DD-17C3-429F-A8BB-BFBD8771C5D6}" destId="{660839B0-FF91-470C-8E38-6C2D61BA1E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4A7EA-0F25-4EA5-8B5A-5B6665D9D757}">
      <dsp:nvSpPr>
        <dsp:cNvPr id="0" name=""/>
        <dsp:cNvSpPr/>
      </dsp:nvSpPr>
      <dsp:spPr>
        <a:xfrm>
          <a:off x="194482" y="0"/>
          <a:ext cx="2815512" cy="2248917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987C-E1BC-4D38-9373-9C14D0130C91}">
      <dsp:nvSpPr>
        <dsp:cNvPr id="0" name=""/>
        <dsp:cNvSpPr/>
      </dsp:nvSpPr>
      <dsp:spPr>
        <a:xfrm>
          <a:off x="60" y="674675"/>
          <a:ext cx="1051895" cy="89956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RAW</a:t>
          </a:r>
          <a:endParaRPr lang="de-AT" sz="2900" kern="1200" dirty="0"/>
        </a:p>
      </dsp:txBody>
      <dsp:txXfrm>
        <a:off x="43973" y="718588"/>
        <a:ext cx="964069" cy="811740"/>
      </dsp:txXfrm>
    </dsp:sp>
    <dsp:sp modelId="{D7A94F4E-DA80-4C06-BD90-3C6CBE00CAF4}">
      <dsp:nvSpPr>
        <dsp:cNvPr id="0" name=""/>
        <dsp:cNvSpPr/>
      </dsp:nvSpPr>
      <dsp:spPr>
        <a:xfrm>
          <a:off x="1130236" y="674675"/>
          <a:ext cx="1051895" cy="89956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CDB</a:t>
          </a:r>
          <a:endParaRPr lang="de-AT" sz="2900" kern="1200" dirty="0"/>
        </a:p>
      </dsp:txBody>
      <dsp:txXfrm>
        <a:off x="1174149" y="718588"/>
        <a:ext cx="964069" cy="811740"/>
      </dsp:txXfrm>
    </dsp:sp>
    <dsp:sp modelId="{660839B0-FF91-470C-8E38-6C2D61BA1E56}">
      <dsp:nvSpPr>
        <dsp:cNvPr id="0" name=""/>
        <dsp:cNvSpPr/>
      </dsp:nvSpPr>
      <dsp:spPr>
        <a:xfrm>
          <a:off x="2260412" y="674675"/>
          <a:ext cx="1051895" cy="89956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900" kern="1200" dirty="0" smtClean="0"/>
            <a:t>FDP</a:t>
          </a:r>
        </a:p>
      </dsp:txBody>
      <dsp:txXfrm>
        <a:off x="2304325" y="718588"/>
        <a:ext cx="964069" cy="81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D8994-C12D-46A7-A592-44C981EBDA41}">
      <dsp:nvSpPr>
        <dsp:cNvPr id="0" name=""/>
        <dsp:cNvSpPr/>
      </dsp:nvSpPr>
      <dsp:spPr>
        <a:xfrm>
          <a:off x="3409" y="736889"/>
          <a:ext cx="947109" cy="947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1" kern="1200" dirty="0" err="1" smtClean="0"/>
            <a:t>v</a:t>
          </a:r>
          <a:r>
            <a:rPr lang="de-AT" sz="1400" b="1" kern="1200" baseline="30000" dirty="0" err="1" smtClean="0"/>
            <a:t>D</a:t>
          </a:r>
          <a:r>
            <a:rPr lang="de-AT" sz="1400" b="1" kern="1200" dirty="0" smtClean="0"/>
            <a:t>*</a:t>
          </a:r>
          <a:r>
            <a:rPr lang="de-AT" sz="1400" b="1" kern="1200" dirty="0" err="1" smtClean="0"/>
            <a:t>HD</a:t>
          </a:r>
          <a:r>
            <a:rPr lang="de-AT" sz="1400" b="1" kern="1200" baseline="30000" dirty="0" err="1" smtClean="0"/>
            <a:t>D</a:t>
          </a:r>
          <a:r>
            <a:rPr lang="de-AT" sz="1400" b="1" kern="1200" baseline="-25000" dirty="0" err="1" smtClean="0"/>
            <a:t>ij</a:t>
          </a:r>
          <a:endParaRPr lang="de-AT" sz="1400" b="1" kern="1200" baseline="-25000" dirty="0"/>
        </a:p>
      </dsp:txBody>
      <dsp:txXfrm>
        <a:off x="142110" y="875590"/>
        <a:ext cx="669707" cy="669707"/>
      </dsp:txXfrm>
    </dsp:sp>
    <dsp:sp modelId="{3F8B3668-0288-4E71-B352-6C4ED0430790}">
      <dsp:nvSpPr>
        <dsp:cNvPr id="0" name=""/>
        <dsp:cNvSpPr/>
      </dsp:nvSpPr>
      <dsp:spPr>
        <a:xfrm>
          <a:off x="1027423" y="935782"/>
          <a:ext cx="549323" cy="54932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900" kern="1200"/>
        </a:p>
      </dsp:txBody>
      <dsp:txXfrm>
        <a:off x="1100236" y="1145843"/>
        <a:ext cx="403697" cy="129201"/>
      </dsp:txXfrm>
    </dsp:sp>
    <dsp:sp modelId="{CFDB3F8D-31C3-4843-8BD1-7C52B2E78098}">
      <dsp:nvSpPr>
        <dsp:cNvPr id="0" name=""/>
        <dsp:cNvSpPr/>
      </dsp:nvSpPr>
      <dsp:spPr>
        <a:xfrm>
          <a:off x="1653651" y="736889"/>
          <a:ext cx="947109" cy="947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1" kern="1200" dirty="0" err="1" smtClean="0"/>
            <a:t>v</a:t>
          </a:r>
          <a:r>
            <a:rPr lang="de-AT" sz="1400" b="1" kern="1200" baseline="30000" dirty="0" err="1" smtClean="0"/>
            <a:t>P</a:t>
          </a:r>
          <a:r>
            <a:rPr lang="de-AT" sz="1400" b="1" kern="1200" dirty="0" smtClean="0"/>
            <a:t>*</a:t>
          </a:r>
          <a:r>
            <a:rPr lang="de-AT" sz="1400" b="1" kern="1200" dirty="0" err="1" smtClean="0"/>
            <a:t>HD</a:t>
          </a:r>
          <a:r>
            <a:rPr lang="de-AT" sz="1400" b="1" kern="1200" baseline="30000" dirty="0" err="1" smtClean="0"/>
            <a:t>P</a:t>
          </a:r>
          <a:r>
            <a:rPr lang="de-AT" sz="1400" b="1" kern="1200" baseline="-25000" dirty="0" err="1" smtClean="0"/>
            <a:t>ij</a:t>
          </a:r>
          <a:endParaRPr lang="de-AT" sz="1400" b="1" kern="1200" baseline="-25000" dirty="0" smtClean="0"/>
        </a:p>
      </dsp:txBody>
      <dsp:txXfrm>
        <a:off x="1792352" y="875590"/>
        <a:ext cx="669707" cy="669707"/>
      </dsp:txXfrm>
    </dsp:sp>
    <dsp:sp modelId="{3FA8618C-07BA-4F7C-A2FB-DD82336155CC}">
      <dsp:nvSpPr>
        <dsp:cNvPr id="0" name=""/>
        <dsp:cNvSpPr/>
      </dsp:nvSpPr>
      <dsp:spPr>
        <a:xfrm>
          <a:off x="2677666" y="935782"/>
          <a:ext cx="549323" cy="54932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900" kern="1200"/>
        </a:p>
      </dsp:txBody>
      <dsp:txXfrm>
        <a:off x="2750479" y="1145843"/>
        <a:ext cx="403697" cy="129201"/>
      </dsp:txXfrm>
    </dsp:sp>
    <dsp:sp modelId="{11D9F190-F35E-4EE8-8269-E3BDE6E43863}">
      <dsp:nvSpPr>
        <dsp:cNvPr id="0" name=""/>
        <dsp:cNvSpPr/>
      </dsp:nvSpPr>
      <dsp:spPr>
        <a:xfrm>
          <a:off x="3303894" y="736889"/>
          <a:ext cx="947109" cy="947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1" kern="1200" dirty="0" err="1" smtClean="0"/>
            <a:t>v</a:t>
          </a:r>
          <a:r>
            <a:rPr lang="de-AT" sz="1400" b="1" kern="1200" baseline="30000" dirty="0" err="1" smtClean="0"/>
            <a:t>E</a:t>
          </a:r>
          <a:r>
            <a:rPr lang="de-AT" sz="1400" b="1" kern="1200" dirty="0" smtClean="0"/>
            <a:t>*</a:t>
          </a:r>
          <a:r>
            <a:rPr lang="de-AT" sz="1400" b="1" kern="1200" dirty="0" err="1" smtClean="0"/>
            <a:t>HD</a:t>
          </a:r>
          <a:r>
            <a:rPr lang="de-AT" sz="1400" b="1" kern="1200" baseline="30000" dirty="0" err="1" smtClean="0"/>
            <a:t>E</a:t>
          </a:r>
          <a:r>
            <a:rPr lang="de-AT" sz="1400" b="1" kern="1200" baseline="-25000" dirty="0" err="1" smtClean="0"/>
            <a:t>ij</a:t>
          </a:r>
          <a:endParaRPr lang="de-AT" sz="1400" b="1" kern="1200" baseline="-25000" dirty="0" smtClean="0"/>
        </a:p>
      </dsp:txBody>
      <dsp:txXfrm>
        <a:off x="3442595" y="875590"/>
        <a:ext cx="669707" cy="669707"/>
      </dsp:txXfrm>
    </dsp:sp>
    <dsp:sp modelId="{B117FE7B-D502-47C7-A09B-C7D6D871C91B}">
      <dsp:nvSpPr>
        <dsp:cNvPr id="0" name=""/>
        <dsp:cNvSpPr/>
      </dsp:nvSpPr>
      <dsp:spPr>
        <a:xfrm>
          <a:off x="4327909" y="935782"/>
          <a:ext cx="549323" cy="549323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>
        <a:off x="4400722" y="1048943"/>
        <a:ext cx="403697" cy="323001"/>
      </dsp:txXfrm>
    </dsp:sp>
    <dsp:sp modelId="{C2FD2161-0828-4680-9397-4564FBDE6233}">
      <dsp:nvSpPr>
        <dsp:cNvPr id="0" name=""/>
        <dsp:cNvSpPr/>
      </dsp:nvSpPr>
      <dsp:spPr>
        <a:xfrm>
          <a:off x="4954137" y="736889"/>
          <a:ext cx="947109" cy="9471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400" b="1" kern="1200" dirty="0" err="1" smtClean="0"/>
            <a:t>q</a:t>
          </a:r>
          <a:r>
            <a:rPr lang="de-AT" sz="2400" b="1" kern="1200" baseline="-25000" dirty="0" err="1" smtClean="0"/>
            <a:t>ij</a:t>
          </a:r>
          <a:endParaRPr lang="de-AT" sz="2400" b="1" kern="1200" baseline="-25000" dirty="0" smtClean="0"/>
        </a:p>
      </dsp:txBody>
      <dsp:txXfrm>
        <a:off x="5092838" y="875590"/>
        <a:ext cx="669707" cy="669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FE595-809E-4CD0-B80D-E026FE7CE6D8}">
      <dsp:nvSpPr>
        <dsp:cNvPr id="0" name=""/>
        <dsp:cNvSpPr/>
      </dsp:nvSpPr>
      <dsp:spPr>
        <a:xfrm>
          <a:off x="594156" y="101455"/>
          <a:ext cx="1973919" cy="68551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5BED-B8B0-4627-8642-1D316C6D2AE1}">
      <dsp:nvSpPr>
        <dsp:cNvPr id="0" name=""/>
        <dsp:cNvSpPr/>
      </dsp:nvSpPr>
      <dsp:spPr>
        <a:xfrm>
          <a:off x="1392904" y="1728191"/>
          <a:ext cx="382542" cy="244827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5E452-C288-4B77-BEF7-EB9A80E54250}">
      <dsp:nvSpPr>
        <dsp:cNvPr id="0" name=""/>
        <dsp:cNvSpPr/>
      </dsp:nvSpPr>
      <dsp:spPr>
        <a:xfrm>
          <a:off x="666073" y="1973919"/>
          <a:ext cx="1836204" cy="459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600" kern="1200" dirty="0"/>
        </a:p>
      </dsp:txBody>
      <dsp:txXfrm>
        <a:off x="666073" y="1973919"/>
        <a:ext cx="1836204" cy="459051"/>
      </dsp:txXfrm>
    </dsp:sp>
    <dsp:sp modelId="{05143596-FC61-4F61-842D-27B4519DAB72}">
      <dsp:nvSpPr>
        <dsp:cNvPr id="0" name=""/>
        <dsp:cNvSpPr/>
      </dsp:nvSpPr>
      <dsp:spPr>
        <a:xfrm>
          <a:off x="1311805" y="837921"/>
          <a:ext cx="688576" cy="688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b="1" kern="1200" dirty="0" smtClean="0"/>
            <a:t>SEX_Reg3</a:t>
          </a:r>
          <a:endParaRPr lang="de-AT" sz="900" b="1" kern="1200" dirty="0"/>
        </a:p>
      </dsp:txBody>
      <dsp:txXfrm>
        <a:off x="1412645" y="938761"/>
        <a:ext cx="486896" cy="486896"/>
      </dsp:txXfrm>
    </dsp:sp>
    <dsp:sp modelId="{9A432E45-1EE4-46D8-A66B-2B675F06C982}">
      <dsp:nvSpPr>
        <dsp:cNvPr id="0" name=""/>
        <dsp:cNvSpPr/>
      </dsp:nvSpPr>
      <dsp:spPr>
        <a:xfrm>
          <a:off x="819090" y="321335"/>
          <a:ext cx="688576" cy="688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b="1" kern="1200" dirty="0" smtClean="0"/>
            <a:t>SEX_Reg2</a:t>
          </a:r>
          <a:endParaRPr lang="de-AT" sz="900" b="1" kern="1200" dirty="0"/>
        </a:p>
      </dsp:txBody>
      <dsp:txXfrm>
        <a:off x="919930" y="422175"/>
        <a:ext cx="486896" cy="486896"/>
      </dsp:txXfrm>
    </dsp:sp>
    <dsp:sp modelId="{1CC1BA47-4AE1-4A2B-969A-149F43431880}">
      <dsp:nvSpPr>
        <dsp:cNvPr id="0" name=""/>
        <dsp:cNvSpPr/>
      </dsp:nvSpPr>
      <dsp:spPr>
        <a:xfrm>
          <a:off x="1522969" y="154853"/>
          <a:ext cx="688576" cy="6885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900" b="1" kern="1200" dirty="0" smtClean="0"/>
            <a:t>SEX_Reg1</a:t>
          </a:r>
          <a:endParaRPr lang="de-AT" sz="900" b="1" kern="1200" dirty="0"/>
        </a:p>
      </dsp:txBody>
      <dsp:txXfrm>
        <a:off x="1623809" y="255693"/>
        <a:ext cx="486896" cy="486896"/>
      </dsp:txXfrm>
    </dsp:sp>
    <dsp:sp modelId="{3711B6C9-4FBB-47CA-B04D-6ADFC26E60D8}">
      <dsp:nvSpPr>
        <dsp:cNvPr id="0" name=""/>
        <dsp:cNvSpPr/>
      </dsp:nvSpPr>
      <dsp:spPr>
        <a:xfrm>
          <a:off x="522054" y="0"/>
          <a:ext cx="2142238" cy="17137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F81E1-96D2-4800-83B1-27CBAF6EF21C}">
      <dsp:nvSpPr>
        <dsp:cNvPr id="0" name=""/>
        <dsp:cNvSpPr/>
      </dsp:nvSpPr>
      <dsp:spPr>
        <a:xfrm>
          <a:off x="133401" y="1413"/>
          <a:ext cx="839202" cy="839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b="1" kern="1200" dirty="0" smtClean="0"/>
            <a:t>Attrib1</a:t>
          </a:r>
          <a:endParaRPr lang="de-AT" sz="1500" b="1" kern="1200" dirty="0"/>
        </a:p>
      </dsp:txBody>
      <dsp:txXfrm>
        <a:off x="256299" y="124311"/>
        <a:ext cx="593406" cy="593406"/>
      </dsp:txXfrm>
    </dsp:sp>
    <dsp:sp modelId="{2FF9EE63-E2E7-4ADD-8305-93184B2AA726}">
      <dsp:nvSpPr>
        <dsp:cNvPr id="0" name=""/>
        <dsp:cNvSpPr/>
      </dsp:nvSpPr>
      <dsp:spPr>
        <a:xfrm>
          <a:off x="309634" y="908759"/>
          <a:ext cx="486737" cy="486737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800" kern="1200"/>
        </a:p>
      </dsp:txBody>
      <dsp:txXfrm>
        <a:off x="374151" y="1094887"/>
        <a:ext cx="357703" cy="114481"/>
      </dsp:txXfrm>
    </dsp:sp>
    <dsp:sp modelId="{AC0E64AA-04B9-4E72-B658-466372707DB6}">
      <dsp:nvSpPr>
        <dsp:cNvPr id="0" name=""/>
        <dsp:cNvSpPr/>
      </dsp:nvSpPr>
      <dsp:spPr>
        <a:xfrm>
          <a:off x="133401" y="1463640"/>
          <a:ext cx="839202" cy="8392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500" b="1" kern="1200" dirty="0" smtClean="0"/>
            <a:t>Attrib2</a:t>
          </a:r>
          <a:endParaRPr lang="de-AT" sz="1500" b="1" kern="1200" dirty="0"/>
        </a:p>
      </dsp:txBody>
      <dsp:txXfrm>
        <a:off x="256299" y="1586538"/>
        <a:ext cx="593406" cy="593406"/>
      </dsp:txXfrm>
    </dsp:sp>
    <dsp:sp modelId="{4DBF6BAD-B2E0-4E39-B2F3-4C586EDBF02C}">
      <dsp:nvSpPr>
        <dsp:cNvPr id="0" name=""/>
        <dsp:cNvSpPr/>
      </dsp:nvSpPr>
      <dsp:spPr>
        <a:xfrm>
          <a:off x="1098484" y="996036"/>
          <a:ext cx="266866" cy="312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>
        <a:off x="1098484" y="1058473"/>
        <a:ext cx="186806" cy="187309"/>
      </dsp:txXfrm>
    </dsp:sp>
    <dsp:sp modelId="{44EE7099-4DA5-4E4F-BEC8-7250003FABE8}">
      <dsp:nvSpPr>
        <dsp:cNvPr id="0" name=""/>
        <dsp:cNvSpPr/>
      </dsp:nvSpPr>
      <dsp:spPr>
        <a:xfrm>
          <a:off x="1476126" y="576351"/>
          <a:ext cx="1198784" cy="11515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b="1" kern="1200" dirty="0" err="1" smtClean="0"/>
            <a:t>Derived</a:t>
          </a:r>
          <a:r>
            <a:rPr lang="de-AT" sz="1600" b="1" kern="1200" dirty="0" smtClean="0"/>
            <a:t> Attribute</a:t>
          </a:r>
          <a:endParaRPr lang="de-AT" sz="1600" b="1" kern="1200" dirty="0"/>
        </a:p>
      </dsp:txBody>
      <dsp:txXfrm>
        <a:off x="1651684" y="744992"/>
        <a:ext cx="847668" cy="8142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4A7EA-0F25-4EA5-8B5A-5B6665D9D757}">
      <dsp:nvSpPr>
        <dsp:cNvPr id="0" name=""/>
        <dsp:cNvSpPr/>
      </dsp:nvSpPr>
      <dsp:spPr>
        <a:xfrm>
          <a:off x="210891" y="0"/>
          <a:ext cx="3641372" cy="2680965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8987C-E1BC-4D38-9373-9C14D0130C91}">
      <dsp:nvSpPr>
        <dsp:cNvPr id="0" name=""/>
        <dsp:cNvSpPr/>
      </dsp:nvSpPr>
      <dsp:spPr>
        <a:xfrm>
          <a:off x="2523" y="804289"/>
          <a:ext cx="1343472" cy="107238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RAW</a:t>
          </a:r>
          <a:endParaRPr lang="de-AT" sz="3700" kern="1200" dirty="0"/>
        </a:p>
      </dsp:txBody>
      <dsp:txXfrm>
        <a:off x="54873" y="856639"/>
        <a:ext cx="1238772" cy="967686"/>
      </dsp:txXfrm>
    </dsp:sp>
    <dsp:sp modelId="{D7A94F4E-DA80-4C06-BD90-3C6CBE00CAF4}">
      <dsp:nvSpPr>
        <dsp:cNvPr id="0" name=""/>
        <dsp:cNvSpPr/>
      </dsp:nvSpPr>
      <dsp:spPr>
        <a:xfrm>
          <a:off x="1470247" y="804289"/>
          <a:ext cx="1343472" cy="1072386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CDB</a:t>
          </a:r>
          <a:endParaRPr lang="de-AT" sz="3700" kern="1200" dirty="0"/>
        </a:p>
      </dsp:txBody>
      <dsp:txXfrm>
        <a:off x="1522597" y="856639"/>
        <a:ext cx="1238772" cy="967686"/>
      </dsp:txXfrm>
    </dsp:sp>
    <dsp:sp modelId="{660839B0-FF91-470C-8E38-6C2D61BA1E56}">
      <dsp:nvSpPr>
        <dsp:cNvPr id="0" name=""/>
        <dsp:cNvSpPr/>
      </dsp:nvSpPr>
      <dsp:spPr>
        <a:xfrm>
          <a:off x="2937972" y="804289"/>
          <a:ext cx="1343472" cy="107238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isometricOffAxis2Left" zoom="95000">
            <a:rot lat="1080000" lon="2400000" rev="0"/>
          </a:camera>
          <a:lightRig rig="flat" dir="t">
            <a:rot lat="0" lon="0" rev="0"/>
          </a:lightRig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700" kern="1200" dirty="0" smtClean="0"/>
            <a:t>FDP</a:t>
          </a:r>
        </a:p>
      </dsp:txBody>
      <dsp:txXfrm>
        <a:off x="2990322" y="856639"/>
        <a:ext cx="1238772" cy="967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87894978-FC23-4D98-A48D-C930C970B397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583E26B0-2EF4-4A5C-AE20-1EBD79B774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474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4586" cy="496247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690" y="1"/>
            <a:ext cx="2954586" cy="496247"/>
          </a:xfrm>
          <a:prstGeom prst="rect">
            <a:avLst/>
          </a:prstGeom>
        </p:spPr>
        <p:txBody>
          <a:bodyPr vert="horz" lIns="93150" tIns="46575" rIns="93150" bIns="46575" rtlCol="0"/>
          <a:lstStyle>
            <a:lvl1pPr algn="r">
              <a:defRPr sz="1200"/>
            </a:lvl1pPr>
          </a:lstStyle>
          <a:p>
            <a:fld id="{DCA4364B-AFE7-437C-876B-25A71E84682A}" type="datetimeFigureOut">
              <a:rPr lang="de-DE" smtClean="0"/>
              <a:pPr/>
              <a:t>21.08.2018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5" rIns="93150" bIns="46575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828" y="4716768"/>
            <a:ext cx="5456245" cy="4469454"/>
          </a:xfrm>
          <a:prstGeom prst="rect">
            <a:avLst/>
          </a:prstGeom>
        </p:spPr>
        <p:txBody>
          <a:bodyPr vert="horz" lIns="93150" tIns="46575" rIns="93150" bIns="465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537"/>
            <a:ext cx="2954586" cy="496247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690" y="9433537"/>
            <a:ext cx="2954586" cy="496247"/>
          </a:xfrm>
          <a:prstGeom prst="rect">
            <a:avLst/>
          </a:prstGeom>
        </p:spPr>
        <p:txBody>
          <a:bodyPr vert="horz" lIns="93150" tIns="46575" rIns="93150" bIns="46575" rtlCol="0" anchor="b"/>
          <a:lstStyle>
            <a:lvl1pPr algn="r">
              <a:defRPr sz="1200"/>
            </a:lvl1pPr>
          </a:lstStyle>
          <a:p>
            <a:fld id="{6CC4E7D3-82B4-4C24-BBF8-97CACC6BB55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627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00337-F39F-46DF-BDB6-E257FE536A18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82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15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290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16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0966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17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0471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2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23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727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72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727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374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80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00337-F39F-46DF-BDB6-E257FE536A18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839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6290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7612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If </a:t>
            </a:r>
            <a:r>
              <a:rPr lang="de-AT" dirty="0" err="1" smtClean="0"/>
              <a:t>indicator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unchanged</a:t>
            </a:r>
            <a:r>
              <a:rPr lang="de-AT" dirty="0" smtClean="0"/>
              <a:t> – </a:t>
            </a:r>
            <a:r>
              <a:rPr lang="de-AT" dirty="0" err="1" smtClean="0"/>
              <a:t>nothing</a:t>
            </a:r>
            <a:r>
              <a:rPr lang="de-AT" baseline="0" dirty="0" smtClean="0"/>
              <a:t> </a:t>
            </a:r>
            <a:r>
              <a:rPr lang="de-AT" baseline="0" err="1" smtClean="0"/>
              <a:t>to</a:t>
            </a:r>
            <a:r>
              <a:rPr lang="de-AT" baseline="0" smtClean="0"/>
              <a:t> do, </a:t>
            </a:r>
            <a:r>
              <a:rPr lang="de-AT" baseline="0" dirty="0" err="1" smtClean="0"/>
              <a:t>otherwise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further</a:t>
            </a:r>
            <a:r>
              <a:rPr lang="de-AT" baseline="0" dirty="0" smtClean="0"/>
              <a:t> </a:t>
            </a:r>
            <a:r>
              <a:rPr lang="de-AT" baseline="0" dirty="0" err="1" smtClean="0"/>
              <a:t>investigations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17896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aktualisieren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89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033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9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928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99"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10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460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11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460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E9132-BD73-4AEF-9036-B70AF4685AC3}" type="slidenum">
              <a:rPr lang="de-AT" smtClean="0"/>
              <a:t>12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043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E7D3-82B4-4C24-BBF8-97CACC6BB551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938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62498-E6EB-4ECA-BFEA-B5DE2EEBF718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71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97011" y="6406605"/>
            <a:ext cx="3803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noProof="0" dirty="0" smtClean="0">
                <a:solidFill>
                  <a:srgbClr val="AE002C"/>
                </a:solidFill>
              </a:rPr>
              <a:t>slide </a:t>
            </a:r>
            <a:fld id="{2E1D12B3-C156-413F-A767-F6B96C27B79D}" type="slidenum">
              <a:rPr lang="en-US" sz="1500" noProof="0" smtClean="0">
                <a:solidFill>
                  <a:srgbClr val="AE002C"/>
                </a:solidFill>
              </a:rPr>
              <a:pPr algn="r"/>
              <a:t>‹Nr.›</a:t>
            </a:fld>
            <a:r>
              <a:rPr lang="en-US" sz="1500" noProof="0" dirty="0" smtClean="0">
                <a:solidFill>
                  <a:srgbClr val="AE002C"/>
                </a:solidFill>
              </a:rPr>
              <a:t>  |  </a:t>
            </a:r>
            <a:r>
              <a:rPr lang="en-US" sz="1500" baseline="0" noProof="0" dirty="0" smtClean="0">
                <a:solidFill>
                  <a:srgbClr val="AE002C"/>
                </a:solidFill>
              </a:rPr>
              <a:t> </a:t>
            </a:r>
            <a:r>
              <a:rPr lang="en-US" sz="1500" baseline="0" noProof="0" smtClean="0">
                <a:solidFill>
                  <a:srgbClr val="AE002C"/>
                </a:solidFill>
              </a:rPr>
              <a:t>August 20-24, </a:t>
            </a:r>
            <a:r>
              <a:rPr lang="en-US" sz="1500" baseline="0" noProof="0" dirty="0" smtClean="0">
                <a:solidFill>
                  <a:srgbClr val="AE002C"/>
                </a:solidFill>
              </a:rPr>
              <a:t>2018</a:t>
            </a:r>
            <a:endParaRPr lang="en-US" sz="1500" noProof="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6 June 2012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9539-5DD4-4BE4-A1B8-F6A0730419EF}" type="datetimeFigureOut">
              <a:rPr lang="de-AT" smtClean="0"/>
              <a:pPr/>
              <a:t>21.08.2018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0442E-AC81-49CD-B314-F8EF832350F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../../../REGISTERZAEHLUNG2011/&#214;ffentlichkeitsarbeit/Video/Video_final/Formate/Englische%20Version/census_2011_1280x720.fl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2018.pl/wp-content/uploads/Sessions/Session%2011/Johannes%20Gussenbauer/Session%2011_Johannes%20Gussenbauer.docx" TargetMode="External"/><Relationship Id="rId3" Type="http://schemas.openxmlformats.org/officeDocument/2006/relationships/hyperlink" Target="http://www.stat.tugraz.at/AJS/ausg104/104Berka.pdf" TargetMode="External"/><Relationship Id="rId7" Type="http://schemas.openxmlformats.org/officeDocument/2006/relationships/hyperlink" Target="http://www.ine.es/q2016/docs/q2016Final00021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istik.at/web_de/static/documentation_of_methods_077211.pdf" TargetMode="External"/><Relationship Id="rId5" Type="http://schemas.openxmlformats.org/officeDocument/2006/relationships/hyperlink" Target="https://www.ajs.or.at/index.php/ajs/article/view/vol45-2-1/273" TargetMode="External"/><Relationship Id="rId4" Type="http://schemas.openxmlformats.org/officeDocument/2006/relationships/hyperlink" Target="http://dx.doi.org/10.1515/JOS-2015-0015" TargetMode="External"/><Relationship Id="rId9" Type="http://schemas.openxmlformats.org/officeDocument/2006/relationships/hyperlink" Target="https://ec.europa.eu/eurostat/cros/content/essnet-quality-multisource-statistics-komuso_en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91880" y="2204864"/>
            <a:ext cx="5400600" cy="1200329"/>
          </a:xfrm>
        </p:spPr>
        <p:txBody>
          <a:bodyPr/>
          <a:lstStyle/>
          <a:p>
            <a:r>
              <a:rPr lang="de-AT" sz="3600" dirty="0" smtClean="0"/>
              <a:t>Quality </a:t>
            </a:r>
            <a:r>
              <a:rPr lang="de-AT" sz="3600" dirty="0" err="1" smtClean="0"/>
              <a:t>assessment</a:t>
            </a:r>
            <a:r>
              <a:rPr lang="de-AT" sz="3600" dirty="0" smtClean="0"/>
              <a:t> </a:t>
            </a:r>
            <a:r>
              <a:rPr lang="de-AT" sz="3600" dirty="0" err="1" smtClean="0"/>
              <a:t>of</a:t>
            </a:r>
            <a:r>
              <a:rPr lang="de-AT" sz="3600" dirty="0" smtClean="0"/>
              <a:t> </a:t>
            </a:r>
            <a:r>
              <a:rPr lang="de-AT" sz="3600" dirty="0" err="1" smtClean="0"/>
              <a:t>register</a:t>
            </a:r>
            <a:r>
              <a:rPr lang="de-AT" sz="3600" dirty="0" smtClean="0"/>
              <a:t> </a:t>
            </a:r>
            <a:r>
              <a:rPr lang="de-AT" sz="3600" dirty="0" err="1" smtClean="0"/>
              <a:t>based</a:t>
            </a:r>
            <a:r>
              <a:rPr lang="de-AT" sz="3600" dirty="0" smtClean="0"/>
              <a:t> </a:t>
            </a:r>
            <a:r>
              <a:rPr lang="de-AT" sz="3600" dirty="0" err="1" smtClean="0"/>
              <a:t>Statistics</a:t>
            </a:r>
            <a:endParaRPr lang="de-AT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3888" y="3645025"/>
            <a:ext cx="5215640" cy="461665"/>
          </a:xfrm>
        </p:spPr>
        <p:txBody>
          <a:bodyPr/>
          <a:lstStyle/>
          <a:p>
            <a:pPr lvl="0"/>
            <a:r>
              <a:rPr lang="en-US" sz="2400" dirty="0"/>
              <a:t>Workshop on Survey Statistics 2018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2420888"/>
            <a:ext cx="3323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Manuela Lenk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Statistics Austria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1600" dirty="0" smtClean="0">
                <a:solidFill>
                  <a:srgbClr val="666666"/>
                </a:solidFill>
              </a:rPr>
              <a:t>Head of </a:t>
            </a:r>
            <a:r>
              <a:rPr lang="en-US" sz="1600" smtClean="0">
                <a:solidFill>
                  <a:srgbClr val="666666"/>
                </a:solidFill>
              </a:rPr>
              <a:t>Department Registers, </a:t>
            </a:r>
            <a:r>
              <a:rPr lang="en-US" sz="1600" dirty="0" smtClean="0">
                <a:solidFill>
                  <a:srgbClr val="666666"/>
                </a:solidFill>
              </a:rPr>
              <a:t>Classifications and </a:t>
            </a:r>
            <a:r>
              <a:rPr lang="en-US" sz="1600" dirty="0" err="1" smtClean="0">
                <a:solidFill>
                  <a:srgbClr val="666666"/>
                </a:solidFill>
              </a:rPr>
              <a:t>Geoinformation</a:t>
            </a:r>
            <a:r>
              <a:rPr lang="en-US" sz="1600" dirty="0" smtClean="0">
                <a:solidFill>
                  <a:srgbClr val="666666"/>
                </a:solidFill>
              </a:rPr>
              <a:t> 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endParaRPr lang="en-US" sz="1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smtClean="0">
                <a:solidFill>
                  <a:srgbClr val="666666"/>
                </a:solidFill>
              </a:rPr>
              <a:t>August 20-24, </a:t>
            </a:r>
            <a:r>
              <a:rPr lang="en-US" sz="2000" dirty="0" smtClean="0">
                <a:solidFill>
                  <a:srgbClr val="666666"/>
                </a:solidFill>
              </a:rPr>
              <a:t>2018</a:t>
            </a:r>
            <a:br>
              <a:rPr lang="en-US" sz="2000" dirty="0" smtClean="0">
                <a:solidFill>
                  <a:srgbClr val="666666"/>
                </a:solidFill>
              </a:rPr>
            </a:br>
            <a:endParaRPr lang="en-US" sz="20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747"/>
            <a:ext cx="7166134" cy="861774"/>
          </a:xfrm>
        </p:spPr>
        <p:txBody>
          <a:bodyPr/>
          <a:lstStyle/>
          <a:p>
            <a:r>
              <a:rPr lang="de-AT" dirty="0" smtClean="0"/>
              <a:t>Data Privacy </a:t>
            </a:r>
            <a:r>
              <a:rPr lang="de-AT" dirty="0" err="1" smtClean="0"/>
              <a:t>Protection</a:t>
            </a:r>
            <a:r>
              <a:rPr lang="de-AT" dirty="0" smtClean="0"/>
              <a:t> – Target </a:t>
            </a:r>
            <a:r>
              <a:rPr lang="de-AT" dirty="0" err="1" smtClean="0"/>
              <a:t>Record</a:t>
            </a:r>
            <a:r>
              <a:rPr lang="de-AT" dirty="0" smtClean="0"/>
              <a:t> </a:t>
            </a:r>
            <a:r>
              <a:rPr lang="de-AT" dirty="0" err="1" smtClean="0"/>
              <a:t>Swapping</a:t>
            </a:r>
            <a:r>
              <a:rPr lang="de-AT" dirty="0" smtClean="0"/>
              <a:t> (2)</a:t>
            </a:r>
            <a:endParaRPr lang="de-AT" dirty="0"/>
          </a:p>
        </p:txBody>
      </p:sp>
      <p:sp>
        <p:nvSpPr>
          <p:cNvPr id="25" name="Textfeld 24"/>
          <p:cNvSpPr txBox="1"/>
          <p:nvPr/>
        </p:nvSpPr>
        <p:spPr>
          <a:xfrm>
            <a:off x="179512" y="126876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Detect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risky records that could be identified because of their specific combination of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attributes</a:t>
            </a:r>
            <a:endParaRPr lang="en-US" sz="2400" dirty="0">
              <a:solidFill>
                <a:srgbClr val="333333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50269"/>
            <a:ext cx="8465344" cy="287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95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747"/>
            <a:ext cx="7166134" cy="861774"/>
          </a:xfrm>
        </p:spPr>
        <p:txBody>
          <a:bodyPr/>
          <a:lstStyle/>
          <a:p>
            <a:r>
              <a:rPr lang="de-AT" dirty="0" smtClean="0"/>
              <a:t>Data Privacy </a:t>
            </a:r>
            <a:r>
              <a:rPr lang="de-AT" dirty="0" err="1" smtClean="0"/>
              <a:t>Protection</a:t>
            </a:r>
            <a:r>
              <a:rPr lang="de-AT" dirty="0" smtClean="0"/>
              <a:t> – Target </a:t>
            </a:r>
            <a:r>
              <a:rPr lang="de-AT" dirty="0" err="1" smtClean="0"/>
              <a:t>Record</a:t>
            </a:r>
            <a:r>
              <a:rPr lang="de-AT" dirty="0" smtClean="0"/>
              <a:t> </a:t>
            </a:r>
            <a:r>
              <a:rPr lang="de-AT" dirty="0" err="1" smtClean="0"/>
              <a:t>Swapping</a:t>
            </a:r>
            <a:r>
              <a:rPr lang="de-AT" dirty="0" smtClean="0"/>
              <a:t> (3)</a:t>
            </a:r>
            <a:endParaRPr lang="de-AT" dirty="0"/>
          </a:p>
        </p:txBody>
      </p:sp>
      <p:pic>
        <p:nvPicPr>
          <p:cNvPr id="5" name="Grafik 4" descr="group.jpg"/>
          <p:cNvPicPr>
            <a:picLocks noChangeAspect="1"/>
          </p:cNvPicPr>
          <p:nvPr/>
        </p:nvPicPr>
        <p:blipFill>
          <a:blip r:embed="rId3" cstate="print"/>
          <a:srcRect b="7262"/>
          <a:stretch>
            <a:fillRect/>
          </a:stretch>
        </p:blipFill>
        <p:spPr>
          <a:xfrm>
            <a:off x="4606280" y="2636912"/>
            <a:ext cx="3494112" cy="3240360"/>
          </a:xfrm>
          <a:prstGeom prst="rect">
            <a:avLst/>
          </a:prstGeom>
        </p:spPr>
      </p:pic>
      <p:pic>
        <p:nvPicPr>
          <p:cNvPr id="6" name="Grafik 5" descr="group.jpg"/>
          <p:cNvPicPr>
            <a:picLocks noChangeAspect="1"/>
          </p:cNvPicPr>
          <p:nvPr/>
        </p:nvPicPr>
        <p:blipFill>
          <a:blip r:embed="rId3" cstate="print"/>
          <a:srcRect b="7262"/>
          <a:stretch>
            <a:fillRect/>
          </a:stretch>
        </p:blipFill>
        <p:spPr>
          <a:xfrm>
            <a:off x="1043608" y="2636912"/>
            <a:ext cx="3494112" cy="3240360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 rot="20932455">
            <a:off x="1664783" y="2593612"/>
            <a:ext cx="1853346" cy="648072"/>
          </a:xfrm>
          <a:prstGeom prst="wedgeRoundRectCallout">
            <a:avLst>
              <a:gd name="adj1" fmla="val -6610"/>
              <a:gd name="adj2" fmla="val 10240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Educational </a:t>
            </a:r>
            <a:r>
              <a:rPr lang="de-AT" dirty="0" err="1"/>
              <a:t>A</a:t>
            </a:r>
            <a:r>
              <a:rPr lang="de-AT" dirty="0" err="1" smtClean="0"/>
              <a:t>ttainment</a:t>
            </a:r>
            <a:endParaRPr lang="de-AT" dirty="0"/>
          </a:p>
        </p:txBody>
      </p:sp>
      <p:sp>
        <p:nvSpPr>
          <p:cNvPr id="8" name="Abgerundete rechteckige Legende 7"/>
          <p:cNvSpPr/>
          <p:nvPr/>
        </p:nvSpPr>
        <p:spPr>
          <a:xfrm rot="643087">
            <a:off x="6418973" y="2875608"/>
            <a:ext cx="1853346" cy="648072"/>
          </a:xfrm>
          <a:prstGeom prst="wedgeRoundRectCallout">
            <a:avLst>
              <a:gd name="adj1" fmla="val 175"/>
              <a:gd name="adj2" fmla="val 995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Educational </a:t>
            </a:r>
            <a:r>
              <a:rPr lang="de-AT" dirty="0" err="1"/>
              <a:t>A</a:t>
            </a:r>
            <a:r>
              <a:rPr lang="de-AT" dirty="0" err="1" smtClean="0"/>
              <a:t>ttainment</a:t>
            </a:r>
            <a:endParaRPr lang="de-AT" dirty="0"/>
          </a:p>
        </p:txBody>
      </p:sp>
      <p:sp>
        <p:nvSpPr>
          <p:cNvPr id="24" name="Freihandform 23"/>
          <p:cNvSpPr/>
          <p:nvPr/>
        </p:nvSpPr>
        <p:spPr>
          <a:xfrm>
            <a:off x="3491880" y="2492896"/>
            <a:ext cx="2952328" cy="288032"/>
          </a:xfrm>
          <a:custGeom>
            <a:avLst/>
            <a:gdLst>
              <a:gd name="connsiteX0" fmla="*/ 0 w 2876550"/>
              <a:gd name="connsiteY0" fmla="*/ 631825 h 765175"/>
              <a:gd name="connsiteX1" fmla="*/ 1371600 w 2876550"/>
              <a:gd name="connsiteY1" fmla="*/ 22225 h 765175"/>
              <a:gd name="connsiteX2" fmla="*/ 2876550 w 2876550"/>
              <a:gd name="connsiteY2" fmla="*/ 765175 h 765175"/>
              <a:gd name="connsiteX3" fmla="*/ 2876550 w 2876550"/>
              <a:gd name="connsiteY3" fmla="*/ 765175 h 76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765175">
                <a:moveTo>
                  <a:pt x="0" y="631825"/>
                </a:moveTo>
                <a:cubicBezTo>
                  <a:pt x="446087" y="315912"/>
                  <a:pt x="892175" y="0"/>
                  <a:pt x="1371600" y="22225"/>
                </a:cubicBezTo>
                <a:cubicBezTo>
                  <a:pt x="1851025" y="44450"/>
                  <a:pt x="2876550" y="765175"/>
                  <a:pt x="2876550" y="765175"/>
                </a:cubicBezTo>
                <a:lnTo>
                  <a:pt x="2876550" y="765175"/>
                </a:lnTo>
              </a:path>
            </a:pathLst>
          </a:cu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feld 24"/>
          <p:cNvSpPr txBox="1"/>
          <p:nvPr/>
        </p:nvSpPr>
        <p:spPr>
          <a:xfrm>
            <a:off x="179512" y="126876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Exchange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single attributes of those records with the characteristics of another individual.</a:t>
            </a:r>
          </a:p>
        </p:txBody>
      </p:sp>
    </p:spTree>
    <p:extLst>
      <p:ext uri="{BB962C8B-B14F-4D97-AF65-F5344CB8AC3E}">
        <p14:creationId xmlns:p14="http://schemas.microsoft.com/office/powerpoint/2010/main" val="32250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Residence</a:t>
            </a:r>
            <a:r>
              <a:rPr lang="de-DE" dirty="0" smtClean="0"/>
              <a:t> - </a:t>
            </a:r>
            <a:r>
              <a:rPr lang="de-DE" dirty="0" err="1" smtClean="0"/>
              <a:t>Introduction</a:t>
            </a:r>
            <a:endParaRPr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79388" y="980728"/>
            <a:ext cx="8713787" cy="540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800" b="1" dirty="0">
                <a:solidFill>
                  <a:srgbClr val="333333"/>
                </a:solidFill>
                <a:latin typeface="Calibri" pitchFamily="34" charset="0"/>
              </a:rPr>
              <a:t>Who is counted?</a:t>
            </a: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>
                <a:solidFill>
                  <a:srgbClr val="333333"/>
                </a:solidFill>
                <a:latin typeface="Calibri" pitchFamily="34" charset="0"/>
              </a:rPr>
              <a:t>Persons with a legal residence according to the Central Population Register (“main residence”) and </a:t>
            </a: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 smtClean="0">
                <a:solidFill>
                  <a:srgbClr val="333333"/>
                </a:solidFill>
                <a:latin typeface="Calibri" pitchFamily="34" charset="0"/>
              </a:rPr>
              <a:t>Must have lived in Austria for at least three months around census </a:t>
            </a:r>
            <a:r>
              <a:rPr lang="en-GB" sz="2400" dirty="0">
                <a:solidFill>
                  <a:srgbClr val="333333"/>
                </a:solidFill>
                <a:latin typeface="Calibri" pitchFamily="34" charset="0"/>
              </a:rPr>
              <a:t>day (90-days</a:t>
            </a:r>
            <a:r>
              <a:rPr lang="en-GB" sz="2400" dirty="0" smtClean="0">
                <a:solidFill>
                  <a:srgbClr val="333333"/>
                </a:solidFill>
                <a:latin typeface="Calibri" pitchFamily="34" charset="0"/>
              </a:rPr>
              <a:t>) and</a:t>
            </a: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 smtClean="0">
                <a:solidFill>
                  <a:srgbClr val="333333"/>
                </a:solidFill>
                <a:latin typeface="Calibri" pitchFamily="34" charset="0"/>
              </a:rPr>
              <a:t>Must be confirmed by a process called </a:t>
            </a:r>
            <a:r>
              <a:rPr lang="en-GB" sz="2400" b="1" dirty="0" smtClean="0">
                <a:solidFill>
                  <a:srgbClr val="333333"/>
                </a:solidFill>
                <a:latin typeface="Calibri" pitchFamily="34" charset="0"/>
              </a:rPr>
              <a:t>Analysis of Residence</a:t>
            </a:r>
          </a:p>
          <a:p>
            <a:pPr marL="0" lvl="2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 smtClean="0">
                <a:solidFill>
                  <a:srgbClr val="333333"/>
                </a:solidFill>
                <a:latin typeface="Calibri" pitchFamily="34" charset="0"/>
              </a:rPr>
              <a:t>	(</a:t>
            </a:r>
            <a:r>
              <a:rPr lang="en-GB" sz="2400" dirty="0">
                <a:solidFill>
                  <a:srgbClr val="333333"/>
                </a:solidFill>
                <a:latin typeface="Calibri" pitchFamily="34" charset="0"/>
              </a:rPr>
              <a:t>Register-based Census Act)</a:t>
            </a:r>
          </a:p>
          <a:p>
            <a:pPr marL="355600" indent="-355600">
              <a:spcBef>
                <a:spcPts val="400"/>
              </a:spcBef>
              <a:spcAft>
                <a:spcPts val="600"/>
              </a:spcAft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800" b="1" dirty="0" smtClean="0">
                <a:solidFill>
                  <a:srgbClr val="333333"/>
                </a:solidFill>
                <a:latin typeface="Calibri" pitchFamily="34" charset="0"/>
              </a:rPr>
              <a:t>Why is this procedure part of the Census?</a:t>
            </a: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>
                <a:solidFill>
                  <a:srgbClr val="333333"/>
                </a:solidFill>
                <a:latin typeface="Calibri" pitchFamily="34" charset="0"/>
              </a:rPr>
              <a:t>To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en-GB" sz="2400" dirty="0">
                <a:solidFill>
                  <a:srgbClr val="333333"/>
                </a:solidFill>
                <a:latin typeface="Calibri" pitchFamily="34" charset="0"/>
              </a:rPr>
              <a:t>minimize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en-GB" sz="2400" dirty="0" err="1">
                <a:solidFill>
                  <a:srgbClr val="333333"/>
                </a:solidFill>
                <a:latin typeface="Calibri" pitchFamily="34" charset="0"/>
              </a:rPr>
              <a:t>overcoverage</a:t>
            </a:r>
            <a:endParaRPr lang="en-GB" sz="2400" dirty="0">
              <a:solidFill>
                <a:srgbClr val="333333"/>
              </a:solidFill>
              <a:latin typeface="Calibri" pitchFamily="34" charset="0"/>
            </a:endParaRP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Number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usual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resident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population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is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vital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importance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for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distribution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tax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revenues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from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the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federal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state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to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the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local</a:t>
            </a:r>
            <a:r>
              <a:rPr 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DE" sz="2400" dirty="0" err="1">
                <a:solidFill>
                  <a:srgbClr val="333333"/>
                </a:solidFill>
                <a:latin typeface="Calibri" pitchFamily="34" charset="0"/>
              </a:rPr>
              <a:t>authorities</a:t>
            </a:r>
            <a:endParaRPr lang="de-AT" sz="2400" dirty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747"/>
            <a:ext cx="7200800" cy="861774"/>
          </a:xfrm>
        </p:spPr>
        <p:txBody>
          <a:bodyPr/>
          <a:lstStyle/>
          <a:p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Residence</a:t>
            </a:r>
            <a:r>
              <a:rPr lang="en-US" dirty="0" smtClean="0"/>
              <a:t> – Signs of Life Analysis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244004"/>
              </p:ext>
            </p:extLst>
          </p:nvPr>
        </p:nvGraphicFramePr>
        <p:xfrm>
          <a:off x="1187624" y="2143884"/>
          <a:ext cx="6572294" cy="4061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6028"/>
                <a:gridCol w="841771"/>
                <a:gridCol w="938899"/>
                <a:gridCol w="938899"/>
                <a:gridCol w="938899"/>
                <a:gridCol w="938899"/>
                <a:gridCol w="938899"/>
              </a:tblGrid>
              <a:tr h="400086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PIN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CPR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CSSR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TR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UR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SWR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FAR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</a:tr>
              <a:tr h="400086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3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 smtClean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4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</a:tr>
              <a:tr h="49443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5</a:t>
                      </a:r>
                      <a:endParaRPr lang="de-AT" sz="1500" dirty="0"/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de-AT" sz="3000" dirty="0">
                        <a:solidFill>
                          <a:srgbClr val="00B050"/>
                        </a:solidFill>
                      </a:endParaRPr>
                    </a:p>
                  </a:txBody>
                  <a:tcPr marL="87588" marR="87588" marT="43794" marB="437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3000" dirty="0" smtClean="0">
                          <a:solidFill>
                            <a:srgbClr val="C00000"/>
                          </a:solidFill>
                          <a:sym typeface="Wingdings"/>
                        </a:rPr>
                        <a:t></a:t>
                      </a:r>
                      <a:endParaRPr lang="de-AT" sz="3000" dirty="0">
                        <a:solidFill>
                          <a:srgbClr val="C00000"/>
                        </a:solidFill>
                      </a:endParaRPr>
                    </a:p>
                  </a:txBody>
                  <a:tcPr marL="87588" marR="87588" marT="43794" marB="43794" anchor="ctr"/>
                </a:tc>
              </a:tr>
              <a:tr h="400086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…</a:t>
                      </a:r>
                      <a:endParaRPr lang="de-AT" sz="1500" dirty="0"/>
                    </a:p>
                  </a:txBody>
                  <a:tcPr marL="87588" marR="87588" marT="43794" marB="43794" vert="vert" anchor="ctr"/>
                </a:tc>
              </a:tr>
              <a:tr h="624341">
                <a:tc gridSpan="7">
                  <a:txBody>
                    <a:bodyPr/>
                    <a:lstStyle/>
                    <a:p>
                      <a:r>
                        <a:rPr lang="de-AT" sz="13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CPR=Central Population Register, CSSR=Central </a:t>
                      </a:r>
                      <a:r>
                        <a:rPr lang="de-AT" sz="13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AT" sz="13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Security Register, TR=</a:t>
                      </a:r>
                      <a:r>
                        <a:rPr lang="de-AT" sz="13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AT" sz="13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Register, UR=Unemployment Register, SWR=Register of Social Welfare Recipients, </a:t>
                      </a:r>
                      <a:r>
                        <a:rPr lang="de-AT" sz="13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FAR=Family </a:t>
                      </a:r>
                      <a:r>
                        <a:rPr lang="de-AT" sz="13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Allowance</a:t>
                      </a:r>
                      <a:r>
                        <a:rPr lang="de-AT" sz="13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Register</a:t>
                      </a:r>
                      <a:endParaRPr lang="de-AT" sz="1300" i="1" dirty="0"/>
                    </a:p>
                  </a:txBody>
                  <a:tcPr marL="87588" marR="87588" marT="43794" marB="43794"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Abgerundete rechteckige Legende 7"/>
          <p:cNvSpPr/>
          <p:nvPr/>
        </p:nvSpPr>
        <p:spPr>
          <a:xfrm>
            <a:off x="8001024" y="3857628"/>
            <a:ext cx="928662" cy="928694"/>
          </a:xfrm>
          <a:prstGeom prst="wedgeRoundRectCallout">
            <a:avLst>
              <a:gd name="adj1" fmla="val -68777"/>
              <a:gd name="adj2" fmla="val -146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Entry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539552" y="908720"/>
            <a:ext cx="828092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200" b="1" dirty="0"/>
              <a:t>Method of Residence Analysis</a:t>
            </a:r>
          </a:p>
          <a:p>
            <a:pPr marL="725488" lvl="1" indent="-1588">
              <a:spcBef>
                <a:spcPts val="0"/>
              </a:spcBef>
            </a:pPr>
            <a:r>
              <a:rPr lang="en-US" sz="2200" dirty="0"/>
              <a:t> Send </a:t>
            </a:r>
            <a:r>
              <a:rPr lang="en-US" sz="2200" i="1" dirty="0"/>
              <a:t>letters of clarification </a:t>
            </a:r>
            <a:r>
              <a:rPr lang="en-US" sz="2200" dirty="0"/>
              <a:t>to the doubtable main residences</a:t>
            </a:r>
          </a:p>
          <a:p>
            <a:pPr marL="725488" lvl="1" indent="-1588">
              <a:spcBef>
                <a:spcPts val="0"/>
              </a:spcBef>
            </a:pPr>
            <a:r>
              <a:rPr lang="en-US" sz="2200" dirty="0"/>
              <a:t> Ask the municipalities to prove the cases</a:t>
            </a:r>
          </a:p>
        </p:txBody>
      </p:sp>
    </p:spTree>
    <p:extLst>
      <p:ext uri="{BB962C8B-B14F-4D97-AF65-F5344CB8AC3E}">
        <p14:creationId xmlns:p14="http://schemas.microsoft.com/office/powerpoint/2010/main" val="107384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Residence</a:t>
            </a:r>
            <a:r>
              <a:rPr lang="de-DE" dirty="0" smtClean="0"/>
              <a:t> </a:t>
            </a:r>
            <a:r>
              <a:rPr lang="en-US" dirty="0"/>
              <a:t>– Quality Assurance</a:t>
            </a:r>
            <a:endParaRPr dirty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42875" y="857250"/>
            <a:ext cx="8713788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098550" lvl="1" indent="-3556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000" dirty="0">
              <a:solidFill>
                <a:srgbClr val="333333"/>
              </a:solidFill>
              <a:latin typeface="+mn-lt"/>
              <a:sym typeface="Wingdings" pitchFamily="2" charset="2"/>
            </a:endParaRPr>
          </a:p>
          <a:p>
            <a:pPr marL="355600" indent="-355600">
              <a:spcBef>
                <a:spcPts val="400"/>
              </a:spcBef>
              <a:spcAft>
                <a:spcPts val="600"/>
              </a:spcAft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de-AT" sz="2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42876" y="1124744"/>
            <a:ext cx="8713788" cy="43242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 smtClean="0">
                <a:solidFill>
                  <a:srgbClr val="333333"/>
                </a:solidFill>
                <a:latin typeface="Calibri" pitchFamily="34" charset="0"/>
              </a:rPr>
              <a:t>Persons only found in CPR (single entries) are subject to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queries (via an official letter): They are asked if they have been living in Austria on census day or not.</a:t>
            </a:r>
          </a:p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400" dirty="0" smtClean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Re-identification for this persons via data protection office</a:t>
            </a:r>
          </a:p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4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55600" lvl="2" indent="-355600"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GB" sz="2400" dirty="0">
                <a:solidFill>
                  <a:srgbClr val="333333"/>
                </a:solidFill>
                <a:latin typeface="Calibri" pitchFamily="34" charset="0"/>
              </a:rPr>
              <a:t>Person is counted if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he/she confirms his/her residence in Austria by mailing back the filled in and signed form.</a:t>
            </a:r>
            <a:endParaRPr lang="en-GB" sz="2400" dirty="0">
              <a:solidFill>
                <a:srgbClr val="333333"/>
              </a:solidFill>
              <a:latin typeface="Calibri" pitchFamily="34" charset="0"/>
            </a:endParaRPr>
          </a:p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400" dirty="0" smtClean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55600" indent="-355600">
              <a:spcBef>
                <a:spcPts val="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GB" sz="2400" dirty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Analysis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Residence</a:t>
            </a:r>
            <a:r>
              <a:rPr lang="de-DE" dirty="0" smtClean="0"/>
              <a:t> </a:t>
            </a:r>
            <a:r>
              <a:rPr lang="en-US" dirty="0"/>
              <a:t>– Quality Assurance</a:t>
            </a:r>
            <a:endParaRPr dirty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2875" y="1052736"/>
            <a:ext cx="8749606" cy="511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55600" lvl="2" indent="-355600"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If the residence is not confirmed (either by the respondent or by the letter returning with a notice that the person does not live at this </a:t>
            </a:r>
            <a:r>
              <a:rPr lang="en-US" sz="240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address</a:t>
            </a:r>
            <a:r>
              <a:rPr lang="en-US" sz="240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),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the person is a candidate for deletion. 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But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:</a:t>
            </a:r>
          </a:p>
          <a:p>
            <a:pPr marL="355600" lvl="2" indent="-355600">
              <a:spcBef>
                <a:spcPts val="60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All recommended deletions are supplied to the local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authorities.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They have the right to oppose but must prove that the person still has his/her main residence in the municipality. </a:t>
            </a: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dirty="0" smtClean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0" lvl="2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Other procedures to avoid </a:t>
            </a:r>
            <a:r>
              <a:rPr lang="en-US" sz="2400" dirty="0" err="1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overcoverage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:</a:t>
            </a:r>
          </a:p>
          <a:p>
            <a:pPr marL="355600" lvl="2" indent="-355600">
              <a:spcBef>
                <a:spcPts val="600"/>
              </a:spcBef>
              <a:spcAft>
                <a:spcPts val="675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Checking for double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counts (KIT–case)</a:t>
            </a:r>
            <a:endParaRPr lang="en-US" sz="24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55600" lvl="2" indent="-355600">
              <a:spcBef>
                <a:spcPts val="600"/>
              </a:spcBef>
              <a:spcAft>
                <a:spcPts val="675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Checking for deaths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(DIED)  using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CSSR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data</a:t>
            </a:r>
            <a:endParaRPr lang="de-AT" sz="2400" dirty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Residence</a:t>
            </a:r>
            <a:endParaRPr dirty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2875" y="963613"/>
            <a:ext cx="8713788" cy="52343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55600" lvl="2" indent="-3556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Retrospective correction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to the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CPR-entries:</a:t>
            </a:r>
          </a:p>
          <a:p>
            <a:pPr marL="457200" lvl="2" indent="-277813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To avoid </a:t>
            </a:r>
            <a:r>
              <a:rPr lang="en-US" sz="2000" dirty="0" err="1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undercoverage</a:t>
            </a:r>
            <a:r>
              <a:rPr lang="en-US" sz="20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 due to time lags we use CPR data extracted 6 months after census 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day:</a:t>
            </a:r>
            <a:endParaRPr lang="en-US" sz="20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Births usually are registered with a time lag of some days.</a:t>
            </a: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Registration in the new municipality within three days when moving.</a:t>
            </a: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Persons not registered on census day but in the CPR before and after census day are counted if the time gap &lt; 90 days.</a:t>
            </a:r>
            <a:endParaRPr lang="en-US" sz="20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457200" lvl="2" indent="-277813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To avoid “Census tourism” – 180 days 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rule:</a:t>
            </a:r>
            <a:endParaRPr lang="en-US" sz="20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R</a:t>
            </a: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egistration – municipality A</a:t>
            </a: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Reference date: registration municipality B</a:t>
            </a: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Migrate back to municipality A within 180 days of the first migration</a:t>
            </a:r>
          </a:p>
          <a:p>
            <a:pPr marL="914400" lvl="3" indent="-4572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000" dirty="0" smtClean="0">
                <a:solidFill>
                  <a:srgbClr val="333333"/>
                </a:solidFill>
                <a:latin typeface="Calibri" pitchFamily="34" charset="0"/>
                <a:sym typeface="Wingdings" pitchFamily="2" charset="2"/>
              </a:rPr>
              <a:t>Counted in municipality A</a:t>
            </a:r>
            <a:endParaRPr lang="de-AT" sz="2000" dirty="0">
              <a:solidFill>
                <a:srgbClr val="3333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4548"/>
            <a:ext cx="6972300" cy="47705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Population </a:t>
            </a:r>
            <a:r>
              <a:rPr lang="de-DE" dirty="0" err="1" smtClean="0"/>
              <a:t>Number</a:t>
            </a:r>
            <a:r>
              <a:rPr lang="de-DE" dirty="0" smtClean="0"/>
              <a:t> 31 </a:t>
            </a:r>
            <a:r>
              <a:rPr lang="de-DE" dirty="0" err="1" smtClean="0"/>
              <a:t>October</a:t>
            </a:r>
            <a:r>
              <a:rPr lang="de-DE" dirty="0" smtClean="0"/>
              <a:t> 2011</a:t>
            </a:r>
            <a:endParaRPr dirty="0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-36512" y="938008"/>
            <a:ext cx="8713788" cy="2020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498600" lvl="2" indent="-3556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4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1098550" lvl="1" indent="-3556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4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1098550" lvl="1" indent="-355600">
              <a:spcBef>
                <a:spcPts val="450"/>
              </a:spcBef>
              <a:spcAft>
                <a:spcPts val="675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400" dirty="0">
              <a:solidFill>
                <a:srgbClr val="333333"/>
              </a:solidFill>
              <a:latin typeface="Calibri" pitchFamily="34" charset="0"/>
              <a:sym typeface="Wingdings" pitchFamily="2" charset="2"/>
            </a:endParaRPr>
          </a:p>
          <a:p>
            <a:pPr marL="355600" indent="-355600">
              <a:spcBef>
                <a:spcPts val="400"/>
              </a:spcBef>
              <a:spcAft>
                <a:spcPts val="600"/>
              </a:spcAft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de-AT" sz="2400" dirty="0">
              <a:solidFill>
                <a:srgbClr val="333333"/>
              </a:solidFill>
              <a:latin typeface="Calibri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70"/>
          <a:stretch/>
        </p:blipFill>
        <p:spPr bwMode="auto">
          <a:xfrm>
            <a:off x="144141" y="1052735"/>
            <a:ext cx="8386837" cy="1795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Nach oben gekrümmter Pfeil 27"/>
          <p:cNvSpPr/>
          <p:nvPr/>
        </p:nvSpPr>
        <p:spPr>
          <a:xfrm flipH="1">
            <a:off x="1835696" y="2987732"/>
            <a:ext cx="1152128" cy="398302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C000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004048" y="3212976"/>
            <a:ext cx="2068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in total 70 481 (0,83%)</a:t>
            </a:r>
          </a:p>
          <a:p>
            <a:pPr algn="ctr"/>
            <a:r>
              <a:rPr lang="de-AT" dirty="0" err="1" smtClean="0"/>
              <a:t>fewer</a:t>
            </a:r>
            <a:r>
              <a:rPr lang="de-AT" dirty="0" smtClean="0"/>
              <a:t> </a:t>
            </a:r>
            <a:r>
              <a:rPr lang="de-AT" dirty="0" err="1" smtClean="0"/>
              <a:t>main</a:t>
            </a:r>
            <a:r>
              <a:rPr lang="de-AT" dirty="0" smtClean="0"/>
              <a:t> </a:t>
            </a:r>
            <a:r>
              <a:rPr lang="de-AT" dirty="0" err="1" smtClean="0"/>
              <a:t>residences</a:t>
            </a:r>
            <a:r>
              <a:rPr lang="de-AT" dirty="0" smtClean="0"/>
              <a:t> </a:t>
            </a:r>
            <a:r>
              <a:rPr lang="de-AT" dirty="0" err="1" smtClean="0"/>
              <a:t>counted</a:t>
            </a:r>
            <a:endParaRPr lang="de-AT" dirty="0"/>
          </a:p>
        </p:txBody>
      </p:sp>
      <p:sp>
        <p:nvSpPr>
          <p:cNvPr id="31" name="Textfeld 30"/>
          <p:cNvSpPr txBox="1"/>
          <p:nvPr/>
        </p:nvSpPr>
        <p:spPr>
          <a:xfrm>
            <a:off x="7308304" y="3212976"/>
            <a:ext cx="1548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 smtClean="0"/>
              <a:t>0,74%</a:t>
            </a:r>
          </a:p>
          <a:p>
            <a:pPr algn="ctr"/>
            <a:r>
              <a:rPr lang="de-AT" b="1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en-US" dirty="0" smtClean="0"/>
              <a:t>persons</a:t>
            </a:r>
            <a:endParaRPr lang="en-US" dirty="0"/>
          </a:p>
          <a:p>
            <a:pPr algn="ctr"/>
            <a:r>
              <a:rPr lang="en-US" dirty="0"/>
              <a:t>were </a:t>
            </a:r>
            <a:r>
              <a:rPr lang="en-US" dirty="0" smtClean="0"/>
              <a:t>deleted because of the residence analysis</a:t>
            </a:r>
            <a:endParaRPr lang="de-AT" dirty="0" smtClean="0"/>
          </a:p>
        </p:txBody>
      </p:sp>
      <p:cxnSp>
        <p:nvCxnSpPr>
          <p:cNvPr id="17410" name="Gerade Verbindung 17409"/>
          <p:cNvCxnSpPr/>
          <p:nvPr/>
        </p:nvCxnSpPr>
        <p:spPr>
          <a:xfrm>
            <a:off x="5184701" y="2615770"/>
            <a:ext cx="72008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6219241" y="2624883"/>
            <a:ext cx="72008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6928051" y="2614888"/>
            <a:ext cx="72008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7699742" y="2614889"/>
            <a:ext cx="72008" cy="0"/>
          </a:xfrm>
          <a:prstGeom prst="line">
            <a:avLst/>
          </a:prstGeom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eschweifte Klammer rechts 1"/>
          <p:cNvSpPr/>
          <p:nvPr/>
        </p:nvSpPr>
        <p:spPr>
          <a:xfrm rot="5400000">
            <a:off x="6474749" y="1315979"/>
            <a:ext cx="299154" cy="3384573"/>
          </a:xfrm>
          <a:prstGeom prst="rightBrace">
            <a:avLst>
              <a:gd name="adj1" fmla="val 55951"/>
              <a:gd name="adj2" fmla="val 51697"/>
            </a:avLst>
          </a:prstGeom>
          <a:noFill/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C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043608" y="357301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-70 </a:t>
            </a:r>
            <a:r>
              <a:rPr lang="de-AT" b="1" dirty="0"/>
              <a:t>481 </a:t>
            </a:r>
            <a:r>
              <a:rPr lang="de-AT" b="1" dirty="0" smtClean="0"/>
              <a:t>+ 3 115 = -67 326 </a:t>
            </a:r>
          </a:p>
          <a:p>
            <a:r>
              <a:rPr lang="de-AT" dirty="0" smtClean="0"/>
              <a:t>(- not </a:t>
            </a:r>
            <a:r>
              <a:rPr lang="de-AT" dirty="0" err="1" smtClean="0"/>
              <a:t>counted</a:t>
            </a:r>
            <a:r>
              <a:rPr lang="de-AT" dirty="0" smtClean="0"/>
              <a:t> + </a:t>
            </a:r>
            <a:r>
              <a:rPr lang="de-AT" dirty="0" err="1" smtClean="0"/>
              <a:t>retrosp</a:t>
            </a:r>
            <a:r>
              <a:rPr lang="de-AT" dirty="0" smtClean="0"/>
              <a:t>. </a:t>
            </a:r>
            <a:r>
              <a:rPr lang="de-AT" dirty="0" err="1"/>
              <a:t>c</a:t>
            </a:r>
            <a:r>
              <a:rPr lang="de-AT" dirty="0" err="1" smtClean="0"/>
              <a:t>orr</a:t>
            </a:r>
            <a:r>
              <a:rPr lang="de-AT" dirty="0" smtClean="0"/>
              <a:t>.)</a:t>
            </a:r>
            <a:endParaRPr lang="de-AT" dirty="0"/>
          </a:p>
        </p:txBody>
      </p:sp>
      <p:sp>
        <p:nvSpPr>
          <p:cNvPr id="3" name="Ellipse 2"/>
          <p:cNvSpPr/>
          <p:nvPr/>
        </p:nvSpPr>
        <p:spPr>
          <a:xfrm>
            <a:off x="1547664" y="2327762"/>
            <a:ext cx="1800200" cy="520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84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</a:t>
            </a:r>
            <a:r>
              <a:rPr lang="de-AT" dirty="0" smtClean="0"/>
              <a:t>: </a:t>
            </a:r>
            <a:r>
              <a:rPr lang="en-GB" dirty="0" smtClean="0"/>
              <a:t>Census</a:t>
            </a:r>
            <a:r>
              <a:rPr lang="de-AT" dirty="0" smtClean="0"/>
              <a:t> </a:t>
            </a:r>
            <a:r>
              <a:rPr lang="en-GB" dirty="0" smtClean="0"/>
              <a:t>and</a:t>
            </a:r>
            <a:r>
              <a:rPr lang="de-AT" dirty="0" smtClean="0"/>
              <a:t> RBLMS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985968"/>
          </a:xfrm>
        </p:spPr>
        <p:txBody>
          <a:bodyPr>
            <a:normAutofit/>
          </a:bodyPr>
          <a:lstStyle/>
          <a:p>
            <a:pPr lvl="1"/>
            <a:r>
              <a:rPr lang="de-DE" dirty="0"/>
              <a:t>Analysis </a:t>
            </a:r>
            <a:r>
              <a:rPr lang="en-GB" dirty="0" smtClean="0"/>
              <a:t>of Residence</a:t>
            </a:r>
            <a:r>
              <a:rPr lang="de-DE" dirty="0" smtClean="0"/>
              <a:t>: just at </a:t>
            </a:r>
            <a:r>
              <a:rPr lang="en-GB" b="1" dirty="0" smtClean="0"/>
              <a:t>Census</a:t>
            </a:r>
            <a:r>
              <a:rPr lang="de-DE" dirty="0" smtClean="0"/>
              <a:t> (2011, 2021,…)</a:t>
            </a:r>
          </a:p>
          <a:p>
            <a:pPr lvl="1"/>
            <a:endParaRPr lang="de-AT" dirty="0" smtClean="0"/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Annually</a:t>
            </a:r>
            <a:r>
              <a:rPr lang="de-DE" dirty="0" smtClean="0"/>
              <a:t> </a:t>
            </a:r>
            <a:r>
              <a:rPr lang="de-DE" b="1" dirty="0" smtClean="0"/>
              <a:t>Register-</a:t>
            </a:r>
            <a:r>
              <a:rPr lang="en-GB" b="1" dirty="0" smtClean="0"/>
              <a:t>based </a:t>
            </a:r>
            <a:r>
              <a:rPr lang="en-US" b="1" dirty="0" err="1" smtClean="0"/>
              <a:t>labour</a:t>
            </a:r>
            <a:r>
              <a:rPr lang="en-GB" b="1" dirty="0" smtClean="0"/>
              <a:t> market Statistics (RBLMS)</a:t>
            </a:r>
            <a:r>
              <a:rPr lang="de-DE" dirty="0" smtClean="0"/>
              <a:t>: </a:t>
            </a:r>
          </a:p>
          <a:p>
            <a:pPr lvl="2"/>
            <a:r>
              <a:rPr lang="en-GB" dirty="0">
                <a:solidFill>
                  <a:schemeClr val="tx1"/>
                </a:solidFill>
              </a:rPr>
              <a:t>Persons who are only recorded in the CPR </a:t>
            </a:r>
            <a:r>
              <a:rPr lang="en-GB" dirty="0" smtClean="0">
                <a:solidFill>
                  <a:schemeClr val="tx1"/>
                </a:solidFill>
              </a:rPr>
              <a:t>(single entry) = clarification cases and doubtable main residences</a:t>
            </a:r>
          </a:p>
          <a:p>
            <a:pPr lvl="2"/>
            <a:r>
              <a:rPr lang="de-DE" dirty="0" err="1" smtClean="0"/>
              <a:t>Clarification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divided</a:t>
            </a:r>
            <a:r>
              <a:rPr lang="de-DE" dirty="0" smtClean="0"/>
              <a:t> in </a:t>
            </a:r>
            <a:r>
              <a:rPr lang="de-DE" dirty="0" err="1" smtClean="0"/>
              <a:t>counted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deleted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/>
          </a:p>
          <a:p>
            <a:pPr lvl="2"/>
            <a:r>
              <a:rPr lang="en-GB" dirty="0" smtClean="0"/>
              <a:t>Decision whether case is counted or deleted is based on a </a:t>
            </a:r>
            <a:r>
              <a:rPr lang="en-GB" b="1" dirty="0" smtClean="0"/>
              <a:t>formula</a:t>
            </a:r>
            <a:r>
              <a:rPr lang="en-GB" dirty="0" smtClean="0"/>
              <a:t> (logistic regression model)</a:t>
            </a:r>
          </a:p>
          <a:p>
            <a:pPr lvl="2"/>
            <a:endParaRPr lang="de-AT" dirty="0" smtClean="0"/>
          </a:p>
          <a:p>
            <a:pPr lvl="1"/>
            <a:r>
              <a:rPr lang="en-GB" dirty="0" smtClean="0"/>
              <a:t>Annually quality evaluation (Sources + Output)</a:t>
            </a:r>
            <a:endParaRPr lang="de-AT" dirty="0" smtClean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42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747"/>
            <a:ext cx="7416824" cy="861774"/>
          </a:xfrm>
        </p:spPr>
        <p:txBody>
          <a:bodyPr/>
          <a:lstStyle/>
          <a:p>
            <a:r>
              <a:rPr lang="en-US" dirty="0" smtClean="0"/>
              <a:t>Quality assessment of register based Statistics Introduction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928670"/>
            <a:ext cx="882047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itchFamily="2" charset="2"/>
              <a:buChar char="Ø"/>
            </a:pPr>
            <a:r>
              <a:rPr lang="en-US" sz="2600" b="1" dirty="0">
                <a:solidFill>
                  <a:srgbClr val="333333"/>
                </a:solidFill>
              </a:rPr>
              <a:t> </a:t>
            </a:r>
            <a:r>
              <a:rPr lang="en-US" sz="2600" b="1" dirty="0" smtClean="0">
                <a:solidFill>
                  <a:srgbClr val="333333"/>
                </a:solidFill>
              </a:rPr>
              <a:t>Aim</a:t>
            </a:r>
          </a:p>
          <a:p>
            <a:pPr marL="984250" lvl="1" indent="-261938">
              <a:spcAft>
                <a:spcPts val="600"/>
              </a:spcAft>
              <a:buSzPct val="75000"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333333"/>
                </a:solidFill>
              </a:rPr>
              <a:t>To evaluate the data quality of the register-based statistics for each attribute</a:t>
            </a:r>
            <a:endParaRPr lang="en-US" sz="2200" dirty="0">
              <a:solidFill>
                <a:srgbClr val="33333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333333"/>
                </a:solidFill>
              </a:rPr>
              <a:t>Calculation </a:t>
            </a:r>
            <a:r>
              <a:rPr lang="en-US" sz="2600" b="1" dirty="0">
                <a:solidFill>
                  <a:srgbClr val="333333"/>
                </a:solidFill>
              </a:rPr>
              <a:t>of quality </a:t>
            </a:r>
            <a:r>
              <a:rPr lang="en-US" sz="2600" b="1" dirty="0" smtClean="0">
                <a:solidFill>
                  <a:srgbClr val="333333"/>
                </a:solidFill>
              </a:rPr>
              <a:t>indicators</a:t>
            </a:r>
          </a:p>
          <a:p>
            <a:pPr marL="984250" lvl="1" indent="-261938">
              <a:spcAft>
                <a:spcPts val="600"/>
              </a:spcAft>
              <a:buSzPct val="75000"/>
              <a:buFont typeface="Wingdings" pitchFamily="2" charset="2"/>
              <a:buChar char="Ø"/>
              <a:tabLst>
                <a:tab pos="85725" algn="l"/>
              </a:tabLst>
            </a:pPr>
            <a:r>
              <a:rPr lang="en-US" sz="2200" dirty="0" smtClean="0">
                <a:solidFill>
                  <a:srgbClr val="333333"/>
                </a:solidFill>
              </a:rPr>
              <a:t>Quality indicators are derived for each attribute in each register</a:t>
            </a:r>
          </a:p>
          <a:p>
            <a:pPr marL="984250" lvl="1" indent="-261938">
              <a:spcAft>
                <a:spcPts val="600"/>
              </a:spcAft>
              <a:buSzPct val="75000"/>
              <a:buFont typeface="Wingdings" pitchFamily="2" charset="2"/>
              <a:buChar char="Ø"/>
              <a:tabLst>
                <a:tab pos="85725" algn="l"/>
              </a:tabLst>
            </a:pPr>
            <a:r>
              <a:rPr lang="en-US" sz="2200" dirty="0" smtClean="0">
                <a:solidFill>
                  <a:srgbClr val="333333"/>
                </a:solidFill>
              </a:rPr>
              <a:t>Further these indicators are calculated for the different levels of data processing</a:t>
            </a:r>
          </a:p>
          <a:p>
            <a:pPr indent="-285750">
              <a:buFont typeface="Wingdings" pitchFamily="2" charset="2"/>
              <a:buChar char="Ø"/>
            </a:pPr>
            <a:r>
              <a:rPr lang="en-US" sz="2600" b="1" dirty="0">
                <a:solidFill>
                  <a:srgbClr val="333333"/>
                </a:solidFill>
              </a:rPr>
              <a:t> </a:t>
            </a:r>
            <a:r>
              <a:rPr lang="en-US" sz="2600" b="1" dirty="0" smtClean="0">
                <a:solidFill>
                  <a:srgbClr val="333333"/>
                </a:solidFill>
              </a:rPr>
              <a:t>Standardization of the indicators</a:t>
            </a:r>
          </a:p>
          <a:p>
            <a:pPr marL="984250" lvl="1" indent="-261938">
              <a:spcAft>
                <a:spcPts val="600"/>
              </a:spcAft>
              <a:buSzPct val="75000"/>
              <a:buFont typeface="Wingdings" pitchFamily="2" charset="2"/>
              <a:buChar char="Ø"/>
              <a:tabLst>
                <a:tab pos="85725" algn="l"/>
              </a:tabLst>
            </a:pPr>
            <a:r>
              <a:rPr lang="en-US" sz="2200" dirty="0" smtClean="0">
                <a:solidFill>
                  <a:srgbClr val="333333"/>
                </a:solidFill>
              </a:rPr>
              <a:t>The range of each indicator is between 0 and 1. This makes the results comparable, both between registers and over time</a:t>
            </a:r>
          </a:p>
          <a:p>
            <a:pPr>
              <a:buFont typeface="Wingdings" pitchFamily="2" charset="2"/>
              <a:buChar char="Ø"/>
            </a:pPr>
            <a:r>
              <a:rPr lang="en-US" sz="2600" b="1" dirty="0" smtClean="0">
                <a:solidFill>
                  <a:srgbClr val="333333"/>
                </a:solidFill>
              </a:rPr>
              <a:t>Independence of the quality framework</a:t>
            </a:r>
          </a:p>
          <a:p>
            <a:pPr marL="984250" lvl="1" indent="-261938">
              <a:spcAft>
                <a:spcPts val="600"/>
              </a:spcAft>
              <a:buSzPct val="75000"/>
              <a:buFont typeface="Wingdings" pitchFamily="2" charset="2"/>
              <a:buChar char="Ø"/>
              <a:tabLst>
                <a:tab pos="85725" algn="l"/>
              </a:tabLst>
            </a:pPr>
            <a:r>
              <a:rPr lang="en-US" sz="2200" dirty="0" smtClean="0">
                <a:solidFill>
                  <a:srgbClr val="333333"/>
                </a:solidFill>
              </a:rPr>
              <a:t>The framework is closely tied to the data flow, but independent from data processing</a:t>
            </a:r>
            <a:endParaRPr lang="en-US" sz="2200" i="1" dirty="0" smtClean="0">
              <a:solidFill>
                <a:srgbClr val="333333"/>
              </a:solidFill>
            </a:endParaRPr>
          </a:p>
          <a:p>
            <a:endParaRPr lang="en-US" dirty="0">
              <a:solidFill>
                <a:srgbClr val="3333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Austrian Census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760640"/>
          </a:xfrm>
        </p:spPr>
        <p:txBody>
          <a:bodyPr>
            <a:normAutofit fontScale="92500" lnSpcReduction="20000"/>
          </a:bodyPr>
          <a:lstStyle/>
          <a:p>
            <a:pPr marL="1076325" indent="-1076325" defTabSz="895350"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2001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dirty="0" smtClean="0"/>
              <a:t>Last</a:t>
            </a:r>
            <a:r>
              <a:rPr lang="en-US" sz="2800" b="1" dirty="0" smtClean="0"/>
              <a:t> traditional census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High burden for respondents, considerable </a:t>
            </a:r>
            <a:br>
              <a:rPr lang="en-US" sz="2400" dirty="0" smtClean="0"/>
            </a:br>
            <a:r>
              <a:rPr lang="en-US" sz="2400" dirty="0" smtClean="0"/>
              <a:t>financial effort (72 million Euros) </a:t>
            </a:r>
          </a:p>
          <a:p>
            <a:pPr marL="1076325" indent="-1076325" defTabSz="895350"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</a:rPr>
              <a:t>2006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800" b="1" dirty="0" smtClean="0"/>
              <a:t>Register-based test census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Methods, </a:t>
            </a:r>
            <a:r>
              <a:rPr lang="en-US" sz="2400" dirty="0"/>
              <a:t>data procedures and use of registers were                  successfully tested</a:t>
            </a:r>
          </a:p>
          <a:p>
            <a:pPr marL="1076325" indent="-1076325" defTabSz="895350">
              <a:buClr>
                <a:schemeClr val="tx1"/>
              </a:buClr>
              <a:buNone/>
            </a:pP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2009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800" dirty="0" smtClean="0"/>
              <a:t>Start of annual </a:t>
            </a:r>
            <a:r>
              <a:rPr lang="en-US" sz="2800" b="1" dirty="0" smtClean="0"/>
              <a:t>register-based </a:t>
            </a:r>
            <a:r>
              <a:rPr lang="en-GB" sz="2800" b="1" dirty="0" smtClean="0"/>
              <a:t>labour</a:t>
            </a:r>
            <a:r>
              <a:rPr lang="en-US" sz="2800" b="1" dirty="0" smtClean="0"/>
              <a:t> market statistics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 smtClean="0"/>
              <a:t>Possibility for application and improvement of methods</a:t>
            </a:r>
          </a:p>
          <a:p>
            <a:pPr marL="0" indent="0" defTabSz="895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None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2011</a:t>
            </a:r>
            <a:r>
              <a:rPr lang="en-US" sz="2800" dirty="0" smtClean="0"/>
              <a:t>	  First complete </a:t>
            </a:r>
            <a:r>
              <a:rPr lang="en-US" sz="2800" b="1" dirty="0" smtClean="0"/>
              <a:t>register-based census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	   </a:t>
            </a:r>
            <a:r>
              <a:rPr lang="en-US" sz="2400" dirty="0" smtClean="0"/>
              <a:t>No burden for respondents, costs reduced to 10 million Euros – </a:t>
            </a:r>
          </a:p>
          <a:p>
            <a:pPr marL="0" indent="0" defTabSz="895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5000"/>
              <a:buNone/>
            </a:pPr>
            <a:r>
              <a:rPr lang="en-US" sz="2400" dirty="0" smtClean="0"/>
              <a:t>	   Data from 8 base and 7 comparison registers (50 data holders)</a:t>
            </a:r>
          </a:p>
          <a:p>
            <a:pPr marL="0" indent="0" defTabSz="895350">
              <a:buClr>
                <a:schemeClr val="tx1"/>
              </a:buClr>
              <a:buNone/>
            </a:pPr>
            <a:r>
              <a:rPr lang="en-US" sz="3200" b="1" dirty="0" smtClean="0"/>
              <a:t>since 2012</a:t>
            </a:r>
            <a:r>
              <a:rPr lang="en-US" sz="2800" dirty="0"/>
              <a:t> </a:t>
            </a:r>
            <a:r>
              <a:rPr lang="en-US" sz="2800" dirty="0" smtClean="0"/>
              <a:t>Annual </a:t>
            </a:r>
            <a:r>
              <a:rPr lang="en-US" sz="2800" b="1" dirty="0"/>
              <a:t>register-based </a:t>
            </a:r>
            <a:r>
              <a:rPr lang="en-GB" sz="2800" b="1" dirty="0"/>
              <a:t>labour</a:t>
            </a:r>
            <a:r>
              <a:rPr lang="en-US" sz="2800" b="1" dirty="0"/>
              <a:t> market statistics</a:t>
            </a:r>
            <a:endParaRPr lang="en-US" sz="2800" dirty="0" smtClean="0"/>
          </a:p>
        </p:txBody>
      </p:sp>
      <p:pic>
        <p:nvPicPr>
          <p:cNvPr id="4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928670"/>
            <a:ext cx="169169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82264"/>
            <a:ext cx="8136904" cy="482440"/>
          </a:xfrm>
        </p:spPr>
        <p:txBody>
          <a:bodyPr/>
          <a:lstStyle/>
          <a:p>
            <a:r>
              <a:rPr lang="de-AT" dirty="0" smtClean="0"/>
              <a:t>Quality </a:t>
            </a:r>
            <a:r>
              <a:rPr lang="de-AT" dirty="0" err="1" smtClean="0"/>
              <a:t>assessment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register</a:t>
            </a:r>
            <a:r>
              <a:rPr lang="de-AT" dirty="0" smtClean="0"/>
              <a:t> </a:t>
            </a:r>
            <a:r>
              <a:rPr lang="de-AT" dirty="0" err="1" smtClean="0"/>
              <a:t>based</a:t>
            </a:r>
            <a:r>
              <a:rPr lang="de-AT" dirty="0" smtClean="0"/>
              <a:t> </a:t>
            </a:r>
            <a:r>
              <a:rPr lang="de-AT" dirty="0" err="1" smtClean="0"/>
              <a:t>Statistics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80728"/>
            <a:ext cx="8496944" cy="5129984"/>
          </a:xfrm>
        </p:spPr>
        <p:txBody>
          <a:bodyPr/>
          <a:lstStyle/>
          <a:p>
            <a:pPr lvl="1"/>
            <a:r>
              <a:rPr lang="en-US" b="1" dirty="0" smtClean="0"/>
              <a:t>How can we ensure the quality of the information that we get from the data holders?</a:t>
            </a:r>
          </a:p>
          <a:p>
            <a:pPr lvl="1"/>
            <a:endParaRPr lang="en-US" b="1" dirty="0" smtClean="0">
              <a:latin typeface="Calibri" pitchFamily="34" charset="0"/>
            </a:endParaRPr>
          </a:p>
          <a:p>
            <a:pPr lvl="1"/>
            <a:r>
              <a:rPr lang="en-US" b="1" dirty="0" smtClean="0">
                <a:latin typeface="Calibri" pitchFamily="34" charset="0"/>
              </a:rPr>
              <a:t>Three stages of quality evaluation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Raw data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Registers provided by the data holders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Central Database (CDB)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Combined information from the registers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Data is merged by a unique key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Final Data Pool (FDP)</a:t>
            </a:r>
          </a:p>
          <a:p>
            <a:pPr lvl="3"/>
            <a:r>
              <a:rPr lang="en-US" dirty="0" smtClean="0">
                <a:latin typeface="Calibri" pitchFamily="34" charset="0"/>
              </a:rPr>
              <a:t>Final data including imputations</a:t>
            </a:r>
          </a:p>
          <a:p>
            <a:pPr lvl="3"/>
            <a:endParaRPr lang="en-US" dirty="0" smtClean="0">
              <a:latin typeface="Calibri" pitchFamily="34" charset="0"/>
            </a:endParaRPr>
          </a:p>
          <a:p>
            <a:pPr lvl="2"/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737995"/>
              </p:ext>
            </p:extLst>
          </p:nvPr>
        </p:nvGraphicFramePr>
        <p:xfrm>
          <a:off x="5796136" y="4077072"/>
          <a:ext cx="3312368" cy="2248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2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framework</a:t>
            </a:r>
            <a:endParaRPr lang="en-US" dirty="0"/>
          </a:p>
        </p:txBody>
      </p:sp>
      <p:pic>
        <p:nvPicPr>
          <p:cNvPr id="5" name="Picture 2" descr="J:\PROJEKTE\Fehlerrechnung_Registerzaehlung\Qualitaetsframework\BigPicture\PictureFrameworkEnglischFarb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9" y="900332"/>
            <a:ext cx="7416824" cy="53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framework – register </a:t>
            </a:r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</p:txBody>
      </p:sp>
      <p:pic>
        <p:nvPicPr>
          <p:cNvPr id="1026" name="Picture 2" descr="J:\PROJEKTE\Fehlerrechnung_Registerzaehlung\Qualitaetsframework\BigPicture\PictureFrameworkEnglischFarb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9" y="900332"/>
            <a:ext cx="7416824" cy="53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65133" y="850149"/>
            <a:ext cx="2016224" cy="5472608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16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32414"/>
            <a:ext cx="7128792" cy="482440"/>
          </a:xfrm>
        </p:spPr>
        <p:txBody>
          <a:bodyPr/>
          <a:lstStyle/>
          <a:p>
            <a:r>
              <a:rPr lang="en-US" dirty="0" err="1"/>
              <a:t>H</a:t>
            </a:r>
            <a:r>
              <a:rPr lang="en-US" dirty="0" err="1" smtClean="0"/>
              <a:t>yperdimensions</a:t>
            </a:r>
            <a:r>
              <a:rPr lang="en-US" dirty="0" smtClean="0"/>
              <a:t> on register </a:t>
            </a:r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07328"/>
            <a:ext cx="8748464" cy="512998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b="1" dirty="0" smtClean="0"/>
              <a:t>Hyperdimension Documentation (HD</a:t>
            </a:r>
            <a:r>
              <a:rPr lang="en-US" b="1" baseline="30000" dirty="0" smtClean="0"/>
              <a:t>D</a:t>
            </a:r>
            <a:r>
              <a:rPr lang="en-US" b="1" dirty="0" smtClean="0"/>
              <a:t>)</a:t>
            </a:r>
            <a:r>
              <a:rPr lang="en-US" b="1" baseline="-25000" dirty="0" smtClean="0"/>
              <a:t> 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sz="2200" i="1" dirty="0" smtClean="0"/>
              <a:t>Quality </a:t>
            </a:r>
            <a:r>
              <a:rPr lang="en-US" sz="2200" i="1" dirty="0"/>
              <a:t>of data generation and </a:t>
            </a:r>
            <a:r>
              <a:rPr lang="en-US" sz="2200" i="1" dirty="0" smtClean="0"/>
              <a:t>documentation</a:t>
            </a:r>
            <a:endParaRPr lang="en-US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/>
              <a:t>Hyperdimension Pre-processing (HD</a:t>
            </a:r>
            <a:r>
              <a:rPr lang="en-US" b="1" baseline="30000" dirty="0" smtClean="0"/>
              <a:t>P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/>
              <a:t>Detection of formal errors, missing primary keys and non-response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/>
              <a:t>Hyperdimension External </a:t>
            </a:r>
            <a:r>
              <a:rPr lang="en-US" b="1" dirty="0"/>
              <a:t>S</a:t>
            </a:r>
            <a:r>
              <a:rPr lang="en-US" b="1" dirty="0" smtClean="0"/>
              <a:t>ource (HD</a:t>
            </a:r>
            <a:r>
              <a:rPr lang="en-US" b="1" baseline="30000" dirty="0" smtClean="0"/>
              <a:t>E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/>
              <a:t>Comparison of data to an external source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Hyperdimension Imputation (HD</a:t>
            </a:r>
            <a:r>
              <a:rPr lang="en-US" b="1" baseline="30000" dirty="0" smtClean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200" i="1" dirty="0" smtClean="0">
                <a:solidFill>
                  <a:schemeClr val="bg1">
                    <a:lumMod val="75000"/>
                  </a:schemeClr>
                </a:solidFill>
              </a:rPr>
              <a:t>Quality assessment of the imputations</a:t>
            </a:r>
          </a:p>
        </p:txBody>
      </p:sp>
    </p:spTree>
    <p:extLst>
      <p:ext uri="{BB962C8B-B14F-4D97-AF65-F5344CB8AC3E}">
        <p14:creationId xmlns:p14="http://schemas.microsoft.com/office/powerpoint/2010/main" val="8457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Quality </a:t>
            </a:r>
            <a:r>
              <a:rPr lang="de-AT" dirty="0" err="1" smtClean="0"/>
              <a:t>assessment</a:t>
            </a:r>
            <a:r>
              <a:rPr lang="de-AT" dirty="0" smtClean="0"/>
              <a:t> on </a:t>
            </a:r>
            <a:r>
              <a:rPr lang="de-AT" dirty="0" err="1" smtClean="0"/>
              <a:t>register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r>
              <a:rPr lang="de-AT" dirty="0" smtClean="0"/>
              <a:t> 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5490024"/>
          </a:xfrm>
        </p:spPr>
        <p:txBody>
          <a:bodyPr/>
          <a:lstStyle/>
          <a:p>
            <a:pPr lvl="1"/>
            <a:r>
              <a:rPr lang="de-AT" b="1" dirty="0" err="1" smtClean="0"/>
              <a:t>Calculation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</a:t>
            </a:r>
            <a:r>
              <a:rPr lang="de-AT" b="1" dirty="0" err="1" smtClean="0"/>
              <a:t>quality</a:t>
            </a:r>
            <a:r>
              <a:rPr lang="de-AT" b="1" dirty="0" smtClean="0"/>
              <a:t> </a:t>
            </a:r>
            <a:r>
              <a:rPr lang="de-AT" b="1" dirty="0" err="1" smtClean="0"/>
              <a:t>indicators</a:t>
            </a:r>
            <a:endParaRPr lang="de-AT" b="1" dirty="0" smtClean="0"/>
          </a:p>
          <a:p>
            <a:pPr lvl="2"/>
            <a:r>
              <a:rPr lang="en-US" dirty="0" smtClean="0">
                <a:latin typeface="Calibri" pitchFamily="34" charset="0"/>
              </a:rPr>
              <a:t>Each attribute in each register gets a quality between 0 and 1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Quality calculation is based on 3 hyperdimensions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1"/>
            <a:r>
              <a:rPr lang="en-US" b="1" dirty="0" smtClean="0">
                <a:latin typeface="Calibri" pitchFamily="34" charset="0"/>
              </a:rPr>
              <a:t>HD Documentation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Focuses on factors which possibly predetermine data quality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Realized by a questionnaire which is filled out in accordance with the data authority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Questions are weighted by their impact on data quality</a:t>
            </a:r>
          </a:p>
          <a:p>
            <a:pPr lvl="2"/>
            <a:endParaRPr lang="en-US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Quality indicator: </a:t>
            </a:r>
          </a:p>
          <a:p>
            <a:pPr lvl="3"/>
            <a:endParaRPr lang="de-AT" dirty="0"/>
          </a:p>
        </p:txBody>
      </p:sp>
      <p:grpSp>
        <p:nvGrpSpPr>
          <p:cNvPr id="5" name="Gruppieren 14"/>
          <p:cNvGrpSpPr/>
          <p:nvPr/>
        </p:nvGrpSpPr>
        <p:grpSpPr>
          <a:xfrm>
            <a:off x="3275856" y="5445224"/>
            <a:ext cx="2941831" cy="594648"/>
            <a:chOff x="2843808" y="4355812"/>
            <a:chExt cx="2941831" cy="594648"/>
          </a:xfrm>
        </p:grpSpPr>
        <p:sp>
          <p:nvSpPr>
            <p:cNvPr id="6" name="Textfeld 5"/>
            <p:cNvSpPr txBox="1"/>
            <p:nvPr/>
          </p:nvSpPr>
          <p:spPr>
            <a:xfrm>
              <a:off x="2843808" y="4581128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err="1" smtClean="0">
                  <a:solidFill>
                    <a:srgbClr val="333333"/>
                  </a:solidFill>
                </a:rPr>
                <a:t>maximum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obtainable</a:t>
              </a:r>
              <a:r>
                <a:rPr lang="de-AT" i="1" dirty="0" smtClean="0">
                  <a:solidFill>
                    <a:srgbClr val="333333"/>
                  </a:solidFill>
                </a:rPr>
                <a:t> score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470875" y="4355812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>
                  <a:solidFill>
                    <a:srgbClr val="333333"/>
                  </a:solidFill>
                </a:rPr>
                <a:t>obtained</a:t>
              </a:r>
              <a:r>
                <a:rPr lang="de-DE" i="1" dirty="0" smtClean="0">
                  <a:solidFill>
                    <a:srgbClr val="333333"/>
                  </a:solidFill>
                </a:rPr>
                <a:t> score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2915816" y="4653136"/>
              <a:ext cx="2808312" cy="0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4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60840" cy="477054"/>
          </a:xfrm>
        </p:spPr>
        <p:txBody>
          <a:bodyPr/>
          <a:lstStyle/>
          <a:p>
            <a:r>
              <a:rPr lang="en-GB" dirty="0" smtClean="0"/>
              <a:t>Results</a:t>
            </a:r>
            <a:r>
              <a:rPr lang="de-AT" dirty="0" smtClean="0"/>
              <a:t> </a:t>
            </a:r>
            <a:r>
              <a:rPr lang="en-GB" dirty="0" smtClean="0"/>
              <a:t>of</a:t>
            </a:r>
            <a:r>
              <a:rPr lang="de-AT" dirty="0" smtClean="0"/>
              <a:t> register-quality: AGE (RBLMS 2015)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502923"/>
              </p:ext>
            </p:extLst>
          </p:nvPr>
        </p:nvGraphicFramePr>
        <p:xfrm>
          <a:off x="1115616" y="1340768"/>
          <a:ext cx="7056785" cy="282906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584176"/>
                <a:gridCol w="432048"/>
                <a:gridCol w="432048"/>
                <a:gridCol w="504056"/>
                <a:gridCol w="504056"/>
                <a:gridCol w="504056"/>
                <a:gridCol w="492059"/>
                <a:gridCol w="588066"/>
                <a:gridCol w="504056"/>
                <a:gridCol w="504056"/>
                <a:gridCol w="504056"/>
                <a:gridCol w="504052"/>
              </a:tblGrid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HD-Subdimension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RPS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CSSR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CRF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HPS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SWR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ACSR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CPR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CCSR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>
                          <a:effectLst/>
                        </a:rPr>
                        <a:t>Detect</a:t>
                      </a:r>
                      <a:r>
                        <a:rPr lang="de-AT" sz="1500" u="none" strike="noStrike" dirty="0">
                          <a:effectLst/>
                        </a:rPr>
                        <a:t> </a:t>
                      </a:r>
                      <a:r>
                        <a:rPr lang="de-AT" sz="1500" u="none" strike="noStrike" dirty="0" err="1">
                          <a:effectLst/>
                        </a:rPr>
                        <a:t>Changes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>
                          <a:effectLst/>
                        </a:rPr>
                        <a:t>Cut-off </a:t>
                      </a:r>
                      <a:r>
                        <a:rPr lang="de-AT" sz="1500" u="none" strike="noStrike" dirty="0" err="1">
                          <a:effectLst/>
                        </a:rPr>
                        <a:t>date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 smtClean="0">
                          <a:effectLst/>
                        </a:rPr>
                        <a:t>Definitions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>
                          <a:effectLst/>
                        </a:rPr>
                        <a:t>Relevance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>
                          <a:effectLst/>
                        </a:rPr>
                        <a:t>Legal </a:t>
                      </a:r>
                      <a:r>
                        <a:rPr lang="de-AT" sz="1500" u="none" strike="noStrike" dirty="0" err="1">
                          <a:effectLst/>
                        </a:rPr>
                        <a:t>basis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>
                          <a:effectLst/>
                        </a:rPr>
                        <a:t>Timeliness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0.50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>
                          <a:effectLst/>
                        </a:rPr>
                        <a:t>Administrative </a:t>
                      </a:r>
                      <a:r>
                        <a:rPr lang="de-AT" sz="1500" u="none" strike="noStrike" dirty="0" err="1" smtClean="0">
                          <a:effectLst/>
                        </a:rPr>
                        <a:t>Contr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0.95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>
                          <a:effectLst/>
                        </a:rPr>
                        <a:t>Technical </a:t>
                      </a:r>
                      <a:r>
                        <a:rPr lang="de-AT" sz="1500" u="none" strike="noStrike" dirty="0" err="1">
                          <a:effectLst/>
                        </a:rPr>
                        <a:t>Contr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0.95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>
                          <a:effectLst/>
                        </a:rPr>
                        <a:t>Data </a:t>
                      </a:r>
                      <a:r>
                        <a:rPr lang="de-AT" sz="1500" u="none" strike="noStrike" dirty="0" err="1">
                          <a:effectLst/>
                        </a:rPr>
                        <a:t>management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0.85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0.33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201340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HDD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0.78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0.33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4365104"/>
            <a:ext cx="41764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smtClean="0"/>
              <a:t>RPS … 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Registers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of Public Servants of the Federal State and the Federal Provinces</a:t>
            </a:r>
            <a:endParaRPr lang="de-AT" sz="900" dirty="0" smtClean="0"/>
          </a:p>
          <a:p>
            <a:r>
              <a:rPr lang="de-AT" sz="900" dirty="0" smtClean="0"/>
              <a:t>FAR …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Family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Allowance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Register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CSSR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…Central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ocial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ecurity Register </a:t>
            </a:r>
          </a:p>
          <a:p>
            <a:r>
              <a:rPr lang="de-AT" sz="900" dirty="0" smtClean="0">
                <a:solidFill>
                  <a:srgbClr val="333333"/>
                </a:solidFill>
                <a:latin typeface="Calibri" pitchFamily="34" charset="0"/>
              </a:rPr>
              <a:t>CRF …  Central </a:t>
            </a:r>
            <a:r>
              <a:rPr lang="de-AT" sz="900" dirty="0">
                <a:solidFill>
                  <a:srgbClr val="333333"/>
                </a:solidFill>
                <a:latin typeface="Calibri" pitchFamily="34" charset="0"/>
              </a:rPr>
              <a:t>Register </a:t>
            </a:r>
            <a:r>
              <a:rPr lang="de-AT" sz="9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AT" sz="9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sz="900" dirty="0" err="1" smtClean="0">
                <a:solidFill>
                  <a:srgbClr val="333333"/>
                </a:solidFill>
                <a:latin typeface="Calibri" pitchFamily="34" charset="0"/>
              </a:rPr>
              <a:t>Foreigners</a:t>
            </a:r>
            <a:endParaRPr lang="de-AT" sz="900" dirty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en-US" sz="900" dirty="0"/>
              <a:t>CH …    </a:t>
            </a:r>
            <a:r>
              <a:rPr lang="en-US" sz="900" dirty="0" smtClean="0"/>
              <a:t>Chambers </a:t>
            </a:r>
            <a:r>
              <a:rPr lang="en-US" sz="900" dirty="0"/>
              <a:t>R</a:t>
            </a:r>
            <a:r>
              <a:rPr lang="en-US" sz="900" dirty="0" smtClean="0"/>
              <a:t>egister</a:t>
            </a:r>
          </a:p>
          <a:p>
            <a:r>
              <a:rPr lang="en-US" sz="900" dirty="0" smtClean="0"/>
              <a:t>HPS …  Health </a:t>
            </a:r>
            <a:r>
              <a:rPr lang="en-US" sz="900" dirty="0"/>
              <a:t>insurance of </a:t>
            </a:r>
            <a:r>
              <a:rPr lang="en-US" sz="900" dirty="0" smtClean="0"/>
              <a:t>Public Servants</a:t>
            </a:r>
          </a:p>
          <a:p>
            <a:r>
              <a:rPr lang="en-US" sz="900" dirty="0" smtClean="0"/>
              <a:t>SWR </a:t>
            </a:r>
            <a:r>
              <a:rPr lang="en-US" sz="900" dirty="0"/>
              <a:t>…Register of Social Welfare </a:t>
            </a:r>
            <a:r>
              <a:rPr lang="en-US" sz="900" dirty="0" smtClean="0"/>
              <a:t>Recipients</a:t>
            </a:r>
            <a:endParaRPr lang="en-US" sz="900" dirty="0"/>
          </a:p>
          <a:p>
            <a:r>
              <a:rPr lang="en-US" sz="900" dirty="0"/>
              <a:t>TR </a:t>
            </a:r>
            <a:r>
              <a:rPr lang="en-US" sz="900" dirty="0" smtClean="0"/>
              <a:t>…    Tax Register</a:t>
            </a:r>
            <a:endParaRPr lang="en-US" sz="900" dirty="0"/>
          </a:p>
          <a:p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ACSR …Register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of Alternative Civilian Service </a:t>
            </a:r>
            <a:endParaRPr lang="en-US" sz="9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CPR …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Central Population Register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CCSR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…Central Civil Status Register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6986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Quality </a:t>
            </a:r>
            <a:r>
              <a:rPr lang="de-AT" dirty="0" err="1" smtClean="0"/>
              <a:t>assessment</a:t>
            </a:r>
            <a:r>
              <a:rPr lang="de-AT" dirty="0" smtClean="0"/>
              <a:t> on </a:t>
            </a:r>
            <a:r>
              <a:rPr lang="de-AT" dirty="0" err="1" smtClean="0"/>
              <a:t>register</a:t>
            </a:r>
            <a:r>
              <a:rPr lang="de-AT" dirty="0" smtClean="0"/>
              <a:t> </a:t>
            </a:r>
            <a:r>
              <a:rPr lang="de-AT" dirty="0" err="1" smtClean="0"/>
              <a:t>level</a:t>
            </a:r>
            <a:r>
              <a:rPr lang="de-AT" dirty="0" smtClean="0"/>
              <a:t> 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5129984"/>
          </a:xfrm>
        </p:spPr>
        <p:txBody>
          <a:bodyPr/>
          <a:lstStyle/>
          <a:p>
            <a:pPr lvl="1"/>
            <a:r>
              <a:rPr lang="en-US" b="1" dirty="0" smtClean="0">
                <a:latin typeface="Calibri" pitchFamily="34" charset="0"/>
              </a:rPr>
              <a:t>HD Pre-processing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Detection of formal errors, like missing primary keys, out-of-range values and item non-response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Usable records are calculated by the subtraction of erroneous records from total records </a:t>
            </a:r>
          </a:p>
          <a:p>
            <a:pPr lvl="2">
              <a:buNone/>
            </a:pPr>
            <a:endParaRPr lang="en-US" sz="1000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Quality indicator:</a:t>
            </a:r>
          </a:p>
          <a:p>
            <a:pPr lvl="1"/>
            <a:endParaRPr lang="en-US" sz="1600" b="1" dirty="0" smtClean="0">
              <a:latin typeface="Calibri" pitchFamily="34" charset="0"/>
            </a:endParaRPr>
          </a:p>
          <a:p>
            <a:pPr lvl="1"/>
            <a:r>
              <a:rPr lang="en-US" b="1" dirty="0" smtClean="0">
                <a:latin typeface="Calibri" pitchFamily="34" charset="0"/>
              </a:rPr>
              <a:t>HD External Source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The accuracy of the data is checked (at all stages if necessary)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Comparison with existing representative surveys</a:t>
            </a:r>
          </a:p>
          <a:p>
            <a:pPr lvl="2"/>
            <a:endParaRPr lang="en-US" sz="1000" dirty="0" smtClean="0">
              <a:latin typeface="Calibri" pitchFamily="34" charset="0"/>
            </a:endParaRPr>
          </a:p>
          <a:p>
            <a:pPr lvl="2"/>
            <a:r>
              <a:rPr lang="en-US" dirty="0" smtClean="0">
                <a:latin typeface="Calibri" pitchFamily="34" charset="0"/>
              </a:rPr>
              <a:t>Quality indicator: </a:t>
            </a:r>
          </a:p>
          <a:p>
            <a:pPr lvl="2"/>
            <a:endParaRPr lang="de-AT" dirty="0"/>
          </a:p>
        </p:txBody>
      </p:sp>
      <p:grpSp>
        <p:nvGrpSpPr>
          <p:cNvPr id="6" name="Gruppieren 14"/>
          <p:cNvGrpSpPr/>
          <p:nvPr/>
        </p:nvGrpSpPr>
        <p:grpSpPr>
          <a:xfrm>
            <a:off x="3347864" y="3338408"/>
            <a:ext cx="2557110" cy="594648"/>
            <a:chOff x="2843808" y="4355812"/>
            <a:chExt cx="2557110" cy="594648"/>
          </a:xfrm>
        </p:grpSpPr>
        <p:sp>
          <p:nvSpPr>
            <p:cNvPr id="7" name="Textfeld 6"/>
            <p:cNvSpPr txBox="1"/>
            <p:nvPr/>
          </p:nvSpPr>
          <p:spPr>
            <a:xfrm>
              <a:off x="2843808" y="4581128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total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of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275856" y="4355812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>
                  <a:solidFill>
                    <a:srgbClr val="333333"/>
                  </a:solidFill>
                </a:rPr>
                <a:t>usable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2915816" y="4653136"/>
              <a:ext cx="2448272" cy="0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pieren 14"/>
          <p:cNvGrpSpPr/>
          <p:nvPr/>
        </p:nvGrpSpPr>
        <p:grpSpPr>
          <a:xfrm>
            <a:off x="3347864" y="5589240"/>
            <a:ext cx="3279744" cy="594648"/>
            <a:chOff x="2843808" y="4355812"/>
            <a:chExt cx="3279744" cy="594648"/>
          </a:xfrm>
        </p:grpSpPr>
        <p:sp>
          <p:nvSpPr>
            <p:cNvPr id="12" name="Textfeld 11"/>
            <p:cNvSpPr txBox="1"/>
            <p:nvPr/>
          </p:nvSpPr>
          <p:spPr>
            <a:xfrm>
              <a:off x="2843808" y="4581128"/>
              <a:ext cx="32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total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of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linked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882905" y="4355812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of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consistent</a:t>
              </a:r>
              <a:r>
                <a:rPr lang="de-DE" i="1" dirty="0" smtClean="0">
                  <a:solidFill>
                    <a:srgbClr val="333333"/>
                  </a:solidFill>
                </a:rPr>
                <a:t> </a:t>
              </a:r>
              <a:r>
                <a:rPr lang="de-DE" i="1" dirty="0" err="1" smtClean="0">
                  <a:solidFill>
                    <a:srgbClr val="333333"/>
                  </a:solidFill>
                </a:rPr>
                <a:t>values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2915816" y="4653136"/>
              <a:ext cx="3024336" cy="0"/>
            </a:xfrm>
            <a:prstGeom prst="line">
              <a:avLst/>
            </a:prstGeom>
            <a:ln w="12700"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488832" cy="861774"/>
          </a:xfrm>
        </p:spPr>
        <p:txBody>
          <a:bodyPr/>
          <a:lstStyle/>
          <a:p>
            <a:r>
              <a:rPr lang="en-GB" dirty="0"/>
              <a:t>Results</a:t>
            </a:r>
            <a:r>
              <a:rPr lang="de-AT" dirty="0"/>
              <a:t> </a:t>
            </a:r>
            <a:r>
              <a:rPr lang="en-GB" dirty="0"/>
              <a:t>of</a:t>
            </a:r>
            <a:r>
              <a:rPr lang="de-AT" dirty="0"/>
              <a:t> </a:t>
            </a:r>
            <a:r>
              <a:rPr lang="de-AT" dirty="0" smtClean="0"/>
              <a:t>register-Quality</a:t>
            </a:r>
            <a:r>
              <a:rPr lang="de-AT" dirty="0"/>
              <a:t>: AGE (RBLMS </a:t>
            </a:r>
            <a:r>
              <a:rPr lang="de-AT" dirty="0" smtClean="0"/>
              <a:t>2015)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87975"/>
              </p:ext>
            </p:extLst>
          </p:nvPr>
        </p:nvGraphicFramePr>
        <p:xfrm>
          <a:off x="467544" y="1175998"/>
          <a:ext cx="8281169" cy="28290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60241"/>
                <a:gridCol w="576064"/>
                <a:gridCol w="576064"/>
                <a:gridCol w="576064"/>
                <a:gridCol w="576064"/>
                <a:gridCol w="432048"/>
                <a:gridCol w="504056"/>
                <a:gridCol w="504056"/>
                <a:gridCol w="576064"/>
                <a:gridCol w="526422"/>
                <a:gridCol w="637013"/>
                <a:gridCol w="637013"/>
              </a:tblGrid>
              <a:tr h="184207"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RPS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FAR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CSSR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CRF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CH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 smtClean="0">
                          <a:effectLst/>
                        </a:rPr>
                        <a:t>HPS</a:t>
                      </a:r>
                      <a:endParaRPr lang="de-AT" sz="15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SWR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TR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ACSR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CPR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CCSR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Pre</a:t>
                      </a:r>
                      <a:r>
                        <a:rPr lang="de-AT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-Processing</a:t>
                      </a:r>
                      <a:endParaRPr lang="de-AT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>
                          <a:effectLst/>
                        </a:rPr>
                        <a:t>Observations (thou.)</a:t>
                      </a:r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>
                          <a:effectLst/>
                        </a:rPr>
                        <a:t>674</a:t>
                      </a:r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3,813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9,328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3,483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22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94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285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10,109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11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9,914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>
                          <a:effectLst/>
                        </a:rPr>
                        <a:t>519</a:t>
                      </a:r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>
                          <a:effectLst/>
                        </a:rPr>
                        <a:t>Missing PIN %</a:t>
                      </a:r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1.28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4.84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5.24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38.70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1.95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0.74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8.56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4.03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350962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Non resp. &amp; Out of range %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0.14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0.14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0.01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16.12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0.01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HDP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External</a:t>
                      </a:r>
                      <a:r>
                        <a:rPr lang="de-AT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AT" sz="15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de-AT" sz="15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>
                          <a:effectLst/>
                        </a:rPr>
                        <a:t>Linked observations</a:t>
                      </a:r>
                      <a:endParaRPr lang="de-AT" sz="1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5,020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28,357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66,143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5,999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166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515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1,309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39,207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>
                          <a:effectLst/>
                        </a:rPr>
                        <a:t>91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67,636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1,937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u="none" strike="noStrike" dirty="0" err="1">
                          <a:effectLst/>
                        </a:rPr>
                        <a:t>Conflicting</a:t>
                      </a:r>
                      <a:r>
                        <a:rPr lang="de-AT" sz="1500" u="none" strike="noStrike" dirty="0">
                          <a:effectLst/>
                        </a:rPr>
                        <a:t> </a:t>
                      </a:r>
                      <a:r>
                        <a:rPr lang="de-AT" sz="1500" u="none" strike="noStrike" dirty="0" err="1">
                          <a:effectLst/>
                        </a:rPr>
                        <a:t>observations</a:t>
                      </a:r>
                      <a:r>
                        <a:rPr lang="de-AT" sz="1500" u="none" strike="noStrike" dirty="0">
                          <a:effectLst/>
                        </a:rPr>
                        <a:t> %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0.24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0.18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0.20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0.68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0.46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0.22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0.19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0.46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184207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HDE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755576" y="4365104"/>
            <a:ext cx="41764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smtClean="0"/>
              <a:t>RPS … 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Registers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of Public Servants of the Federal State and the Federal Provinces</a:t>
            </a:r>
            <a:endParaRPr lang="de-AT" sz="900" dirty="0" smtClean="0"/>
          </a:p>
          <a:p>
            <a:r>
              <a:rPr lang="de-AT" sz="900" dirty="0" smtClean="0"/>
              <a:t>FAR …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Family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Allowance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Register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CSSR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…Central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ocial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ecurity Register </a:t>
            </a:r>
          </a:p>
          <a:p>
            <a:r>
              <a:rPr lang="de-AT" sz="900" dirty="0" smtClean="0">
                <a:solidFill>
                  <a:srgbClr val="333333"/>
                </a:solidFill>
                <a:latin typeface="Calibri" pitchFamily="34" charset="0"/>
              </a:rPr>
              <a:t>CRF …  Central </a:t>
            </a:r>
            <a:r>
              <a:rPr lang="de-AT" sz="900" dirty="0">
                <a:solidFill>
                  <a:srgbClr val="333333"/>
                </a:solidFill>
                <a:latin typeface="Calibri" pitchFamily="34" charset="0"/>
              </a:rPr>
              <a:t>Register </a:t>
            </a:r>
            <a:r>
              <a:rPr lang="de-AT" sz="9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AT" sz="9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sz="900" dirty="0" err="1" smtClean="0">
                <a:solidFill>
                  <a:srgbClr val="333333"/>
                </a:solidFill>
                <a:latin typeface="Calibri" pitchFamily="34" charset="0"/>
              </a:rPr>
              <a:t>Foreigners</a:t>
            </a:r>
            <a:endParaRPr lang="de-AT" sz="900" dirty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en-US" sz="900" dirty="0"/>
              <a:t>CH …    </a:t>
            </a:r>
            <a:r>
              <a:rPr lang="en-US" sz="900" dirty="0" smtClean="0"/>
              <a:t>Chambers </a:t>
            </a:r>
            <a:r>
              <a:rPr lang="en-US" sz="900" dirty="0"/>
              <a:t>R</a:t>
            </a:r>
            <a:r>
              <a:rPr lang="en-US" sz="900" dirty="0" smtClean="0"/>
              <a:t>egister</a:t>
            </a:r>
          </a:p>
          <a:p>
            <a:r>
              <a:rPr lang="en-US" sz="900" dirty="0" smtClean="0"/>
              <a:t>HPS …  Health </a:t>
            </a:r>
            <a:r>
              <a:rPr lang="en-US" sz="900" dirty="0"/>
              <a:t>insurance of </a:t>
            </a:r>
            <a:r>
              <a:rPr lang="en-US" sz="900" dirty="0" smtClean="0"/>
              <a:t>Public Servants</a:t>
            </a:r>
          </a:p>
          <a:p>
            <a:r>
              <a:rPr lang="en-US" sz="900" dirty="0" smtClean="0"/>
              <a:t>SWR </a:t>
            </a:r>
            <a:r>
              <a:rPr lang="en-US" sz="900" dirty="0"/>
              <a:t>…Register of Social Welfare </a:t>
            </a:r>
            <a:r>
              <a:rPr lang="en-US" sz="900" dirty="0" smtClean="0"/>
              <a:t>Recipients</a:t>
            </a:r>
            <a:endParaRPr lang="en-US" sz="900" dirty="0"/>
          </a:p>
          <a:p>
            <a:r>
              <a:rPr lang="en-US" sz="900" dirty="0"/>
              <a:t>TR </a:t>
            </a:r>
            <a:r>
              <a:rPr lang="en-US" sz="900" dirty="0" smtClean="0"/>
              <a:t>…    Tax Register</a:t>
            </a:r>
            <a:endParaRPr lang="en-US" sz="900" dirty="0"/>
          </a:p>
          <a:p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ACSR …Register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of Alternative Civilian Service </a:t>
            </a:r>
            <a:endParaRPr lang="en-US" sz="9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CPR …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Central Population Register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CCSR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…Central Civil Status Register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16986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 level – quality indicators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1156686"/>
            <a:ext cx="9073008" cy="5201992"/>
          </a:xfrm>
        </p:spPr>
        <p:txBody>
          <a:bodyPr/>
          <a:lstStyle/>
          <a:p>
            <a:pPr lvl="1"/>
            <a:r>
              <a:rPr lang="en-GB" b="1" dirty="0" smtClean="0"/>
              <a:t>Overview: quality indicators of the three </a:t>
            </a:r>
            <a:r>
              <a:rPr lang="en-GB" b="1" dirty="0" err="1" smtClean="0"/>
              <a:t>hyperdimensions</a:t>
            </a:r>
            <a:endParaRPr lang="en-GB" b="1" dirty="0" smtClean="0"/>
          </a:p>
          <a:p>
            <a:pPr lvl="1"/>
            <a:endParaRPr lang="en-GB" dirty="0" smtClean="0"/>
          </a:p>
          <a:p>
            <a:pPr lvl="1"/>
            <a:r>
              <a:rPr lang="en-GB" sz="2200" dirty="0" smtClean="0"/>
              <a:t>Documentation</a:t>
            </a:r>
            <a:r>
              <a:rPr lang="en-GB" sz="2200" i="1" dirty="0" smtClean="0"/>
              <a:t>:	HD</a:t>
            </a:r>
            <a:r>
              <a:rPr lang="en-GB" sz="2200" i="1" baseline="30000" dirty="0" smtClean="0"/>
              <a:t>D</a:t>
            </a:r>
            <a:r>
              <a:rPr lang="en-GB" sz="2200" i="1" dirty="0" smtClean="0"/>
              <a:t> =</a:t>
            </a:r>
          </a:p>
          <a:p>
            <a:pPr lvl="1"/>
            <a:endParaRPr lang="en-GB" dirty="0" smtClean="0"/>
          </a:p>
          <a:p>
            <a:pPr lvl="1"/>
            <a:r>
              <a:rPr lang="en-GB" sz="2200" dirty="0" smtClean="0"/>
              <a:t>Pre-processing</a:t>
            </a:r>
            <a:r>
              <a:rPr lang="en-GB" sz="2200" i="1" dirty="0" smtClean="0"/>
              <a:t>:	HD</a:t>
            </a:r>
            <a:r>
              <a:rPr lang="en-GB" sz="2200" i="1" baseline="30000" dirty="0" smtClean="0"/>
              <a:t>P</a:t>
            </a:r>
            <a:r>
              <a:rPr lang="en-GB" sz="2200" i="1" dirty="0" smtClean="0"/>
              <a:t> =</a:t>
            </a:r>
          </a:p>
          <a:p>
            <a:pPr lvl="3"/>
            <a:endParaRPr lang="en-US" dirty="0" smtClean="0"/>
          </a:p>
          <a:p>
            <a:pPr lvl="1"/>
            <a:r>
              <a:rPr lang="en-GB" sz="2200" dirty="0" smtClean="0"/>
              <a:t>External source</a:t>
            </a:r>
            <a:r>
              <a:rPr lang="en-GB" sz="2200" i="1" dirty="0" smtClean="0"/>
              <a:t>:	HD</a:t>
            </a:r>
            <a:r>
              <a:rPr lang="en-GB" sz="2200" i="1" baseline="30000" dirty="0" smtClean="0"/>
              <a:t>E</a:t>
            </a:r>
            <a:r>
              <a:rPr lang="en-GB" sz="2200" i="1" dirty="0" smtClean="0"/>
              <a:t> =</a:t>
            </a:r>
          </a:p>
          <a:p>
            <a:pPr lvl="1"/>
            <a:endParaRPr lang="en-GB" sz="2200" i="1" dirty="0" smtClean="0"/>
          </a:p>
          <a:p>
            <a:pPr lvl="1"/>
            <a:r>
              <a:rPr lang="en-GB" sz="2200" dirty="0" smtClean="0"/>
              <a:t>The </a:t>
            </a:r>
            <a:r>
              <a:rPr lang="en-GB" sz="2200" b="1" dirty="0" smtClean="0"/>
              <a:t>overall quality indicator </a:t>
            </a:r>
            <a:r>
              <a:rPr lang="en-GB" sz="2200" dirty="0" smtClean="0"/>
              <a:t>for each attribute in each register is a weighted sum of the three quality indicators.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4" name="Gruppieren 10"/>
          <p:cNvGrpSpPr/>
          <p:nvPr/>
        </p:nvGrpSpPr>
        <p:grpSpPr>
          <a:xfrm>
            <a:off x="3347864" y="1988840"/>
            <a:ext cx="2591094" cy="594648"/>
            <a:chOff x="2843808" y="4355812"/>
            <a:chExt cx="2591094" cy="594648"/>
          </a:xfrm>
        </p:grpSpPr>
        <p:sp>
          <p:nvSpPr>
            <p:cNvPr id="12" name="Textfeld 11"/>
            <p:cNvSpPr txBox="1"/>
            <p:nvPr/>
          </p:nvSpPr>
          <p:spPr>
            <a:xfrm>
              <a:off x="2843808" y="4581128"/>
              <a:ext cx="2591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maximal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obtainable</a:t>
              </a:r>
              <a:r>
                <a:rPr lang="de-AT" i="1" dirty="0" smtClean="0">
                  <a:solidFill>
                    <a:srgbClr val="333333"/>
                  </a:solidFill>
                </a:rPr>
                <a:t> score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3427141" y="4355812"/>
              <a:ext cx="1576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err="1" smtClean="0">
                  <a:solidFill>
                    <a:srgbClr val="333333"/>
                  </a:solidFill>
                </a:rPr>
                <a:t>obtained</a:t>
              </a:r>
              <a:r>
                <a:rPr lang="de-AT" i="1" dirty="0" smtClean="0">
                  <a:solidFill>
                    <a:srgbClr val="333333"/>
                  </a:solidFill>
                </a:rPr>
                <a:t> score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2915816" y="4653136"/>
              <a:ext cx="2376264" cy="0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pieren 14"/>
          <p:cNvGrpSpPr/>
          <p:nvPr/>
        </p:nvGrpSpPr>
        <p:grpSpPr>
          <a:xfrm>
            <a:off x="3347864" y="2780928"/>
            <a:ext cx="2387320" cy="594648"/>
            <a:chOff x="2843808" y="4355812"/>
            <a:chExt cx="2387320" cy="594648"/>
          </a:xfrm>
        </p:grpSpPr>
        <p:sp>
          <p:nvSpPr>
            <p:cNvPr id="16" name="Textfeld 15"/>
            <p:cNvSpPr txBox="1"/>
            <p:nvPr/>
          </p:nvSpPr>
          <p:spPr>
            <a:xfrm>
              <a:off x="2843808" y="4581128"/>
              <a:ext cx="238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total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of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03848" y="4355812"/>
              <a:ext cx="153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err="1" smtClean="0">
                  <a:solidFill>
                    <a:srgbClr val="333333"/>
                  </a:solidFill>
                </a:rPr>
                <a:t>usable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18" name="Gerade Verbindung 17"/>
            <p:cNvCxnSpPr/>
            <p:nvPr/>
          </p:nvCxnSpPr>
          <p:spPr>
            <a:xfrm flipV="1">
              <a:off x="2915816" y="4643844"/>
              <a:ext cx="2160240" cy="9292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pieren 18"/>
          <p:cNvGrpSpPr/>
          <p:nvPr/>
        </p:nvGrpSpPr>
        <p:grpSpPr>
          <a:xfrm>
            <a:off x="3419872" y="3573016"/>
            <a:ext cx="3008965" cy="594648"/>
            <a:chOff x="2843808" y="4355812"/>
            <a:chExt cx="3008965" cy="594648"/>
          </a:xfrm>
        </p:grpSpPr>
        <p:sp>
          <p:nvSpPr>
            <p:cNvPr id="20" name="Textfeld 19"/>
            <p:cNvSpPr txBox="1"/>
            <p:nvPr/>
          </p:nvSpPr>
          <p:spPr>
            <a:xfrm>
              <a:off x="2843808" y="4581128"/>
              <a:ext cx="300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smtClean="0">
                  <a:solidFill>
                    <a:srgbClr val="333333"/>
                  </a:solidFill>
                </a:rPr>
                <a:t>total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number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of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linked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records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449651" y="4355812"/>
              <a:ext cx="1770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i="1" dirty="0" err="1" smtClean="0">
                  <a:solidFill>
                    <a:srgbClr val="333333"/>
                  </a:solidFill>
                </a:rPr>
                <a:t>consistent</a:t>
              </a:r>
              <a:r>
                <a:rPr lang="de-AT" i="1" dirty="0" smtClean="0">
                  <a:solidFill>
                    <a:srgbClr val="333333"/>
                  </a:solidFill>
                </a:rPr>
                <a:t> </a:t>
              </a:r>
              <a:r>
                <a:rPr lang="de-AT" i="1" dirty="0" err="1" smtClean="0">
                  <a:solidFill>
                    <a:srgbClr val="333333"/>
                  </a:solidFill>
                </a:rPr>
                <a:t>values</a:t>
              </a:r>
              <a:endParaRPr lang="de-AT" i="1" dirty="0">
                <a:solidFill>
                  <a:srgbClr val="333333"/>
                </a:solidFill>
              </a:endParaRPr>
            </a:p>
          </p:txBody>
        </p:sp>
        <p:cxnSp>
          <p:nvCxnSpPr>
            <p:cNvPr id="22" name="Gerade Verbindung 21"/>
            <p:cNvCxnSpPr/>
            <p:nvPr/>
          </p:nvCxnSpPr>
          <p:spPr>
            <a:xfrm flipV="1">
              <a:off x="2915816" y="4643844"/>
              <a:ext cx="2808312" cy="9292"/>
            </a:xfrm>
            <a:prstGeom prst="line">
              <a:avLst/>
            </a:prstGeom>
            <a:ln>
              <a:solidFill>
                <a:srgbClr val="33333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1360679853"/>
              </p:ext>
            </p:extLst>
          </p:nvPr>
        </p:nvGraphicFramePr>
        <p:xfrm>
          <a:off x="1475656" y="4536504"/>
          <a:ext cx="5904656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1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24774"/>
            <a:ext cx="6972828" cy="477054"/>
          </a:xfrm>
        </p:spPr>
        <p:txBody>
          <a:bodyPr/>
          <a:lstStyle/>
          <a:p>
            <a:r>
              <a:rPr lang="de-DE" sz="2800" dirty="0"/>
              <a:t>Quality </a:t>
            </a:r>
            <a:r>
              <a:rPr lang="de-DE" sz="2800" dirty="0" err="1"/>
              <a:t>indicators</a:t>
            </a:r>
            <a:r>
              <a:rPr lang="de-DE" sz="2800" dirty="0"/>
              <a:t> on </a:t>
            </a:r>
            <a:r>
              <a:rPr lang="de-DE" sz="2800" dirty="0" err="1"/>
              <a:t>register</a:t>
            </a:r>
            <a:r>
              <a:rPr lang="de-DE" sz="2800" dirty="0"/>
              <a:t> </a:t>
            </a:r>
            <a:r>
              <a:rPr lang="de-DE" sz="2800" dirty="0" err="1"/>
              <a:t>level</a:t>
            </a:r>
            <a:r>
              <a:rPr lang="de-DE" sz="2800" dirty="0"/>
              <a:t> </a:t>
            </a:r>
            <a:r>
              <a:rPr lang="de-DE" sz="1800" dirty="0" smtClean="0"/>
              <a:t>(AGE, RBLMS </a:t>
            </a:r>
            <a:r>
              <a:rPr lang="de-DE" sz="1800" dirty="0"/>
              <a:t>2015</a:t>
            </a:r>
            <a:r>
              <a:rPr lang="de-DE" sz="1800" dirty="0" smtClean="0"/>
              <a:t>)</a:t>
            </a:r>
            <a:endParaRPr lang="de-AT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79716"/>
              </p:ext>
            </p:extLst>
          </p:nvPr>
        </p:nvGraphicFramePr>
        <p:xfrm>
          <a:off x="1187624" y="1412776"/>
          <a:ext cx="6336701" cy="244827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596136"/>
                <a:gridCol w="640293"/>
                <a:gridCol w="540938"/>
                <a:gridCol w="540938"/>
                <a:gridCol w="463661"/>
                <a:gridCol w="540938"/>
                <a:gridCol w="463661"/>
                <a:gridCol w="540938"/>
                <a:gridCol w="463661"/>
                <a:gridCol w="540938"/>
                <a:gridCol w="463661"/>
                <a:gridCol w="540938"/>
              </a:tblGrid>
              <a:tr h="483422">
                <a:tc>
                  <a:txBody>
                    <a:bodyPr/>
                    <a:lstStyle/>
                    <a:p>
                      <a:pPr algn="l" fontAlgn="b"/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RPS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CSSR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CRF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HPS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SWR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ACSR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CPR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CCSR</a:t>
                      </a:r>
                      <a:endParaRPr lang="de-AT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b"/>
                </a:tc>
              </a:tr>
              <a:tr h="483422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HDD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0.78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0.83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0.33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0.92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1500" u="none" strike="noStrike" dirty="0" smtClean="0">
                          <a:effectLst/>
                        </a:rPr>
                        <a:t>1.00</a:t>
                      </a:r>
                      <a:endParaRPr lang="de-AT" sz="1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</a:tr>
              <a:tr h="483422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HDP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0.95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</a:tr>
              <a:tr h="483422">
                <a:tc>
                  <a:txBody>
                    <a:bodyPr/>
                    <a:lstStyle/>
                    <a:p>
                      <a:pPr algn="l" fontAlgn="b"/>
                      <a:r>
                        <a:rPr lang="de-AT" sz="1500" b="1" u="none" strike="noStrike" dirty="0">
                          <a:effectLst/>
                        </a:rPr>
                        <a:t>HDE</a:t>
                      </a:r>
                      <a:endParaRPr lang="de-AT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0.99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</a:tr>
              <a:tr h="51458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err="1" smtClean="0"/>
                        <a:t>q</a:t>
                      </a:r>
                      <a:r>
                        <a:rPr lang="de-AT" sz="1600" b="1" baseline="-25000" dirty="0" err="1" smtClean="0"/>
                        <a:t>ij</a:t>
                      </a:r>
                      <a:endParaRPr lang="de-AT" sz="1600" b="1" baseline="-25000" dirty="0" smtClean="0"/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0.94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AT" sz="15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de-AT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06" marR="7806" marT="7806" marB="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4365104"/>
            <a:ext cx="417646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 smtClean="0"/>
              <a:t>RPS … 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Registers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of Public Servants of the Federal State and the Federal Provinces</a:t>
            </a:r>
            <a:endParaRPr lang="de-AT" sz="900" dirty="0" smtClean="0"/>
          </a:p>
          <a:p>
            <a:r>
              <a:rPr lang="de-AT" sz="900" dirty="0" smtClean="0"/>
              <a:t>FAR …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Family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Allowance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Register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CSSR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…Central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ocial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ecurity Register </a:t>
            </a:r>
          </a:p>
          <a:p>
            <a:r>
              <a:rPr lang="de-AT" sz="900" dirty="0" smtClean="0">
                <a:solidFill>
                  <a:srgbClr val="333333"/>
                </a:solidFill>
                <a:latin typeface="Calibri" pitchFamily="34" charset="0"/>
              </a:rPr>
              <a:t>CRF …  Central </a:t>
            </a:r>
            <a:r>
              <a:rPr lang="de-AT" sz="900" dirty="0">
                <a:solidFill>
                  <a:srgbClr val="333333"/>
                </a:solidFill>
                <a:latin typeface="Calibri" pitchFamily="34" charset="0"/>
              </a:rPr>
              <a:t>Register </a:t>
            </a:r>
            <a:r>
              <a:rPr lang="de-AT" sz="9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AT" sz="9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sz="900" dirty="0" err="1" smtClean="0">
                <a:solidFill>
                  <a:srgbClr val="333333"/>
                </a:solidFill>
                <a:latin typeface="Calibri" pitchFamily="34" charset="0"/>
              </a:rPr>
              <a:t>Foreigners</a:t>
            </a:r>
            <a:endParaRPr lang="de-AT" sz="900" dirty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en-US" sz="900" dirty="0"/>
              <a:t>CH …    </a:t>
            </a:r>
            <a:r>
              <a:rPr lang="en-US" sz="900" dirty="0" smtClean="0"/>
              <a:t>Chambers </a:t>
            </a:r>
            <a:r>
              <a:rPr lang="en-US" sz="900" dirty="0"/>
              <a:t>R</a:t>
            </a:r>
            <a:r>
              <a:rPr lang="en-US" sz="900" dirty="0" smtClean="0"/>
              <a:t>egister</a:t>
            </a:r>
          </a:p>
          <a:p>
            <a:r>
              <a:rPr lang="en-US" sz="900" dirty="0" smtClean="0"/>
              <a:t>HPS …  Health </a:t>
            </a:r>
            <a:r>
              <a:rPr lang="en-US" sz="900" dirty="0"/>
              <a:t>insurance of </a:t>
            </a:r>
            <a:r>
              <a:rPr lang="en-US" sz="900" dirty="0" smtClean="0"/>
              <a:t>Public Servants</a:t>
            </a:r>
          </a:p>
          <a:p>
            <a:r>
              <a:rPr lang="en-US" sz="900" dirty="0" smtClean="0"/>
              <a:t>SWR </a:t>
            </a:r>
            <a:r>
              <a:rPr lang="en-US" sz="900" dirty="0"/>
              <a:t>…Register of Social Welfare </a:t>
            </a:r>
            <a:r>
              <a:rPr lang="en-US" sz="900" dirty="0" smtClean="0"/>
              <a:t>Recipients</a:t>
            </a:r>
            <a:endParaRPr lang="en-US" sz="900" dirty="0"/>
          </a:p>
          <a:p>
            <a:r>
              <a:rPr lang="en-US" sz="900" dirty="0"/>
              <a:t>TR </a:t>
            </a:r>
            <a:r>
              <a:rPr lang="en-US" sz="900" dirty="0" smtClean="0"/>
              <a:t>…    Tax Register</a:t>
            </a:r>
            <a:endParaRPr lang="en-US" sz="900" dirty="0"/>
          </a:p>
          <a:p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ACSR …Register </a:t>
            </a:r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of Alternative Civilian Service </a:t>
            </a:r>
            <a:endParaRPr lang="en-US" sz="900" dirty="0" smtClean="0">
              <a:solidFill>
                <a:srgbClr val="333333"/>
              </a:solidFill>
              <a:latin typeface="Calibri" pitchFamily="34" charset="0"/>
            </a:endParaRP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CPR … 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Central Population Register</a:t>
            </a:r>
          </a:p>
          <a:p>
            <a:r>
              <a:rPr lang="en-US" sz="900" dirty="0">
                <a:solidFill>
                  <a:srgbClr val="333333"/>
                </a:solidFill>
                <a:latin typeface="Calibri" pitchFamily="34" charset="0"/>
              </a:rPr>
              <a:t>CCSR </a:t>
            </a:r>
            <a:r>
              <a:rPr lang="en-US" sz="900" dirty="0" smtClean="0">
                <a:solidFill>
                  <a:srgbClr val="333333"/>
                </a:solidFill>
                <a:latin typeface="Calibri" pitchFamily="34" charset="0"/>
              </a:rPr>
              <a:t>…Central Civil Status Register</a:t>
            </a:r>
            <a:endParaRPr lang="de-AT" sz="900" dirty="0"/>
          </a:p>
        </p:txBody>
      </p:sp>
    </p:spTree>
    <p:extLst>
      <p:ext uri="{BB962C8B-B14F-4D97-AF65-F5344CB8AC3E}">
        <p14:creationId xmlns:p14="http://schemas.microsoft.com/office/powerpoint/2010/main" val="216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Register-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Census</a:t>
            </a:r>
            <a:r>
              <a:rPr lang="de-DE" dirty="0" smtClean="0"/>
              <a:t> in Austria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908720"/>
            <a:ext cx="6264696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sz="2600" b="1" dirty="0" smtClean="0"/>
              <a:t>First register-based Census in Austria 2011</a:t>
            </a:r>
            <a:endParaRPr lang="en-US" dirty="0" smtClean="0"/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 Full Census, no sampling</a:t>
            </a:r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sz="2600" b="1" dirty="0" smtClean="0"/>
              <a:t>Census topics</a:t>
            </a:r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 Population Census, </a:t>
            </a:r>
            <a:r>
              <a:rPr lang="en-US" sz="2000" dirty="0"/>
              <a:t>H</a:t>
            </a:r>
            <a:r>
              <a:rPr lang="en-US" sz="2000" dirty="0" smtClean="0"/>
              <a:t>ousing Census, Census of enterprises and their local units of employment</a:t>
            </a:r>
          </a:p>
          <a:p>
            <a:pPr marL="0" lvl="2" indent="0" defTabSz="1080000">
              <a:spcAft>
                <a:spcPts val="672"/>
              </a:spcAft>
              <a:buClr>
                <a:schemeClr val="tx1"/>
              </a:buClr>
              <a:buNone/>
            </a:pPr>
            <a:r>
              <a:rPr lang="en-US" sz="2600" b="1" dirty="0" smtClean="0"/>
              <a:t>Data availability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On municipality level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Geo-Codes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Statistical databases</a:t>
            </a:r>
          </a:p>
          <a:p>
            <a:pPr marL="0" lvl="3" indent="0" defTabSz="1080000">
              <a:spcAft>
                <a:spcPts val="672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 Interactive maps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52566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63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6538"/>
            <a:ext cx="6972300" cy="4730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Quality </a:t>
            </a:r>
            <a:r>
              <a:rPr lang="de-DE" dirty="0" err="1" smtClean="0"/>
              <a:t>framework</a:t>
            </a:r>
            <a:r>
              <a:rPr lang="de-DE" dirty="0" smtClean="0"/>
              <a:t> – CDB </a:t>
            </a:r>
            <a:r>
              <a:rPr lang="de-DE" dirty="0" err="1" smtClean="0"/>
              <a:t>level</a:t>
            </a:r>
            <a:endParaRPr dirty="0" smtClean="0"/>
          </a:p>
        </p:txBody>
      </p:sp>
      <p:pic>
        <p:nvPicPr>
          <p:cNvPr id="5" name="Picture 2" descr="J:\PROJEKTE\Fehlerrechnung_Registerzaehlung\Qualitaetsframework\BigPicture\PictureFrameworkEnglischFarb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9" y="900332"/>
            <a:ext cx="7416824" cy="53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3059832" y="836712"/>
            <a:ext cx="2016224" cy="5472608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41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1856"/>
            <a:ext cx="6972300" cy="48244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Types of attributes on CDB level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250825" y="1125538"/>
            <a:ext cx="5473700" cy="5129212"/>
          </a:xfrm>
        </p:spPr>
        <p:txBody>
          <a:bodyPr/>
          <a:lstStyle/>
          <a:p>
            <a:pPr marL="719138" lvl="1" indent="-323850" eaLnBrk="1" hangingPunct="1"/>
            <a:r>
              <a:rPr lang="en-US" b="1" dirty="0" smtClean="0"/>
              <a:t>Unique Attributes</a:t>
            </a:r>
          </a:p>
          <a:p>
            <a:pPr marL="715963" lvl="3" indent="-1588" eaLnBrk="1" hangingPunct="1">
              <a:spcAft>
                <a:spcPts val="1800"/>
              </a:spcAft>
              <a:buFont typeface="Arial" charset="0"/>
              <a:buNone/>
            </a:pPr>
            <a:r>
              <a:rPr lang="en-US" i="1" dirty="0" smtClean="0"/>
              <a:t>Attribute exists in only one register,                                                               directly  transferred to the CDB                                                                          (e.g. highest level of education)</a:t>
            </a:r>
          </a:p>
          <a:p>
            <a:pPr marL="719138" lvl="1" indent="-323850" eaLnBrk="1" hangingPunct="1"/>
            <a:r>
              <a:rPr lang="en-US" b="1" dirty="0" smtClean="0"/>
              <a:t>Multiple Attributes</a:t>
            </a:r>
          </a:p>
          <a:p>
            <a:pPr marL="715963" lvl="3" indent="-1588" eaLnBrk="1" hangingPunct="1">
              <a:spcAft>
                <a:spcPts val="1800"/>
              </a:spcAft>
              <a:buFont typeface="Arial" charset="0"/>
              <a:buNone/>
            </a:pPr>
            <a:r>
              <a:rPr lang="en-US" i="1" dirty="0" smtClean="0"/>
              <a:t>Attribute exists in more than one                                                                  register, combined in the CDB using                                                    certain decision rules (e.g.                                                                   demographic attributes)</a:t>
            </a:r>
          </a:p>
          <a:p>
            <a:pPr marL="719138" lvl="1" indent="-323850" eaLnBrk="1" hangingPunct="1"/>
            <a:r>
              <a:rPr lang="en-US" b="1" dirty="0" smtClean="0"/>
              <a:t>Derived Attributes</a:t>
            </a:r>
          </a:p>
          <a:p>
            <a:pPr marL="715963" lvl="3" indent="-1588" eaLnBrk="1" hangingPunct="1">
              <a:spcAft>
                <a:spcPts val="1800"/>
              </a:spcAft>
              <a:buFont typeface="Arial" charset="0"/>
              <a:buNone/>
            </a:pPr>
            <a:r>
              <a:rPr lang="en-US" i="1" dirty="0" smtClean="0"/>
              <a:t>Attribute is created based on                                                                    other attributes (e.g. type of commuter)</a:t>
            </a:r>
          </a:p>
          <a:p>
            <a:pPr marL="719138" lvl="1" indent="-323850" eaLnBrk="1" hangingPunct="1">
              <a:buFont typeface="Wingdings" pitchFamily="2" charset="2"/>
              <a:buNone/>
            </a:pPr>
            <a:endParaRPr lang="en-US" sz="1800" dirty="0" smtClean="0"/>
          </a:p>
          <a:p>
            <a:pPr marL="719138" lvl="1" indent="-323850" eaLnBrk="1" hangingPunct="1"/>
            <a:endParaRPr lang="en-US" sz="1000" dirty="0" smtClean="0"/>
          </a:p>
          <a:p>
            <a:pPr marL="1042988" lvl="2" indent="-323850" eaLnBrk="1" hangingPunct="1"/>
            <a:endParaRPr lang="en-US" sz="2000" dirty="0" smtClean="0"/>
          </a:p>
          <a:p>
            <a:pPr marL="1042988" lvl="2" indent="-323850" eaLnBrk="1" hangingPunct="1"/>
            <a:endParaRPr lang="en-US" sz="2000" dirty="0" smtClean="0"/>
          </a:p>
          <a:p>
            <a:pPr marL="1042988" lvl="2" indent="-323850" eaLnBrk="1" hangingPunct="1"/>
            <a:endParaRPr lang="en-US" dirty="0" smtClean="0"/>
          </a:p>
          <a:p>
            <a:pPr marL="719138" lvl="1" indent="-323850" eaLnBrk="1" hangingPunct="1">
              <a:buFont typeface="Wingdings" pitchFamily="2" charset="2"/>
              <a:buNone/>
            </a:pPr>
            <a:endParaRPr lang="en-GB" dirty="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>
              <a:latin typeface="Calibri" pitchFamily="34" charset="0"/>
            </a:endParaRP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>
              <a:latin typeface="Calibri" pitchFamily="34" charset="0"/>
            </a:endParaRPr>
          </a:p>
        </p:txBody>
      </p:sp>
      <p:graphicFrame>
        <p:nvGraphicFramePr>
          <p:cNvPr id="6" name="Inhaltsplatzhalter 3"/>
          <p:cNvGraphicFramePr>
            <a:graphicFrameLocks/>
          </p:cNvGraphicFramePr>
          <p:nvPr/>
        </p:nvGraphicFramePr>
        <p:xfrm>
          <a:off x="5364088" y="1052736"/>
          <a:ext cx="3168352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652120" y="4005064"/>
          <a:ext cx="280831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Ellipse 7"/>
          <p:cNvSpPr/>
          <p:nvPr/>
        </p:nvSpPr>
        <p:spPr>
          <a:xfrm>
            <a:off x="5508625" y="3068638"/>
            <a:ext cx="2879725" cy="431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600" b="1" dirty="0"/>
              <a:t>Multiple Attribute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2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>
          <a:xfrm>
            <a:off x="179388" y="252270"/>
            <a:ext cx="7272932" cy="4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ts val="3000"/>
              </a:lnSpc>
            </a:pPr>
            <a:r>
              <a:rPr lang="de-AT" sz="3000" dirty="0" smtClean="0">
                <a:solidFill>
                  <a:srgbClr val="AE002C"/>
                </a:solidFill>
              </a:rPr>
              <a:t>Unique </a:t>
            </a:r>
            <a:r>
              <a:rPr lang="en-GB" sz="3000" dirty="0" smtClean="0">
                <a:solidFill>
                  <a:srgbClr val="AE002C"/>
                </a:solidFill>
              </a:rPr>
              <a:t>attributes - CDB level</a:t>
            </a:r>
          </a:p>
        </p:txBody>
      </p:sp>
      <p:sp>
        <p:nvSpPr>
          <p:cNvPr id="7" name="Abgerundete rechteckige Legende 6"/>
          <p:cNvSpPr/>
          <p:nvPr/>
        </p:nvSpPr>
        <p:spPr>
          <a:xfrm>
            <a:off x="467544" y="4437112"/>
            <a:ext cx="2664296" cy="1800200"/>
          </a:xfrm>
          <a:prstGeom prst="wedgeRoundRectCallout">
            <a:avLst>
              <a:gd name="adj1" fmla="val 629"/>
              <a:gd name="adj2" fmla="val -783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The highest level of education (</a:t>
            </a:r>
            <a:r>
              <a:rPr lang="en-US" sz="1700" i="1" dirty="0" smtClean="0"/>
              <a:t>EDU</a:t>
            </a:r>
            <a:r>
              <a:rPr lang="en-US" sz="1700" dirty="0" smtClean="0"/>
              <a:t>) is delivered by one single register. The quality indicator is derived by the three </a:t>
            </a:r>
            <a:r>
              <a:rPr lang="en-US" sz="1700" dirty="0" err="1" smtClean="0"/>
              <a:t>hyperdimensions</a:t>
            </a:r>
            <a:r>
              <a:rPr lang="en-US" sz="1700" dirty="0" smtClean="0"/>
              <a:t>.</a:t>
            </a:r>
            <a:endParaRPr lang="en-US" sz="1700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3491880" y="4437112"/>
            <a:ext cx="2088232" cy="1800200"/>
          </a:xfrm>
          <a:prstGeom prst="wedgeRoundRectCallout">
            <a:avLst>
              <a:gd name="adj1" fmla="val -7948"/>
              <a:gd name="adj2" fmla="val -830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are still missing values (</a:t>
            </a:r>
            <a:r>
              <a:rPr lang="en-US" i="1" dirty="0" smtClean="0"/>
              <a:t>with quality=0</a:t>
            </a:r>
            <a:r>
              <a:rPr lang="en-US" dirty="0" smtClean="0"/>
              <a:t>) that decrease the quality indicator in the CDB.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2015"/>
            <a:ext cx="5105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7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7704856" cy="482440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ultiple attributes – CDB level (1)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841952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Application of </a:t>
            </a:r>
            <a:r>
              <a:rPr lang="en-US" dirty="0" err="1" smtClean="0"/>
              <a:t>Dempster</a:t>
            </a:r>
            <a:r>
              <a:rPr lang="en-US" dirty="0" smtClean="0"/>
              <a:t>-Shafer Theory</a:t>
            </a:r>
          </a:p>
          <a:p>
            <a:pPr lvl="2"/>
            <a:r>
              <a:rPr lang="en-US" dirty="0"/>
              <a:t>Degree of belief is taken into account</a:t>
            </a:r>
          </a:p>
          <a:p>
            <a:pPr lvl="2"/>
            <a:r>
              <a:rPr lang="en-US" dirty="0" smtClean="0"/>
              <a:t>Quality is calculated regarding consistent </a:t>
            </a:r>
            <a:r>
              <a:rPr lang="en-US" dirty="0"/>
              <a:t>&amp; conflicting values </a:t>
            </a:r>
            <a:endParaRPr lang="en-US" dirty="0" smtClean="0"/>
          </a:p>
          <a:p>
            <a:pPr lvl="3"/>
            <a:r>
              <a:rPr lang="en-US" sz="2400" dirty="0" smtClean="0"/>
              <a:t>Consistency with other sources: 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CDB</a:t>
            </a:r>
            <a:r>
              <a:rPr lang="en-US" sz="2400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↑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smtClean="0"/>
              <a:t>Conflict with other sources: </a:t>
            </a:r>
            <a:r>
              <a:rPr lang="en-US" sz="2400" dirty="0" err="1" smtClean="0">
                <a:solidFill>
                  <a:srgbClr val="C00000"/>
                </a:solidFill>
              </a:rPr>
              <a:t>q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CDB</a:t>
            </a:r>
            <a:r>
              <a:rPr lang="en-US" sz="2400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↓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 algn="ctr">
              <a:buNone/>
            </a:pPr>
            <a:r>
              <a:rPr lang="en-US" dirty="0" smtClean="0">
                <a:solidFill>
                  <a:srgbClr val="AE002C"/>
                </a:solidFill>
              </a:rPr>
              <a:t>SEX:	q</a:t>
            </a:r>
            <a:r>
              <a:rPr lang="en-US" baseline="-25000" dirty="0" smtClean="0">
                <a:solidFill>
                  <a:srgbClr val="AE002C"/>
                </a:solidFill>
              </a:rPr>
              <a:t>REG1, SEX </a:t>
            </a:r>
            <a:r>
              <a:rPr lang="en-US" dirty="0" smtClean="0">
                <a:solidFill>
                  <a:srgbClr val="AE002C"/>
                </a:solidFill>
              </a:rPr>
              <a:t>= 0.9		q</a:t>
            </a:r>
            <a:r>
              <a:rPr lang="en-US" baseline="-25000" dirty="0" smtClean="0">
                <a:solidFill>
                  <a:srgbClr val="AE002C"/>
                </a:solidFill>
              </a:rPr>
              <a:t>REG2, SEX </a:t>
            </a:r>
            <a:r>
              <a:rPr lang="en-US" dirty="0" smtClean="0">
                <a:solidFill>
                  <a:srgbClr val="AE002C"/>
                </a:solidFill>
              </a:rPr>
              <a:t>= 0.7</a:t>
            </a:r>
            <a:endParaRPr lang="en-US" sz="2000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40342"/>
              </p:ext>
            </p:extLst>
          </p:nvPr>
        </p:nvGraphicFramePr>
        <p:xfrm>
          <a:off x="683568" y="4725144"/>
          <a:ext cx="7560840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8072"/>
                <a:gridCol w="864096"/>
                <a:gridCol w="1008112"/>
                <a:gridCol w="1008112"/>
                <a:gridCol w="403244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lt1"/>
                          </a:solidFill>
                        </a:rPr>
                        <a:t>PIN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REG 1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REG</a:t>
                      </a:r>
                      <a:r>
                        <a:rPr lang="de-DE" sz="1600" baseline="0" dirty="0" smtClean="0"/>
                        <a:t> 2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CDB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q</a:t>
                      </a:r>
                      <a:r>
                        <a:rPr lang="en-US" sz="1600" baseline="-25000" dirty="0" err="1" smtClean="0"/>
                        <a:t>CDB</a:t>
                      </a:r>
                      <a:r>
                        <a:rPr lang="en-US" sz="1600" baseline="-25000" dirty="0" smtClean="0"/>
                        <a:t> 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0.97 (= 0.9*0.7</a:t>
                      </a:r>
                      <a:r>
                        <a:rPr lang="de-DE" sz="1600" baseline="0" dirty="0" smtClean="0"/>
                        <a:t> + 0.9*(1-0.7) +(1-0.9)*0.7</a:t>
                      </a:r>
                      <a:r>
                        <a:rPr lang="de-DE" sz="1600" dirty="0" smtClean="0"/>
                        <a:t>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female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0.73 (=0.9*(1-0.7)/(1-0.9*0.7))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female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female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 smtClean="0"/>
                        <a:t>0.73 (=0.9*(1-0.7)/(1-0.9*0.7))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1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8483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attributes – CDB level </a:t>
            </a:r>
            <a:r>
              <a:rPr lang="en-GB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329"/>
            <a:ext cx="8748464" cy="821474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2844" y="3500438"/>
            <a:ext cx="8748464" cy="82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20000" marR="0" lvl="1" indent="-324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3683191" y="907120"/>
            <a:ext cx="2376264" cy="1856758"/>
          </a:xfrm>
          <a:prstGeom prst="wedgeRoundRectCallout">
            <a:avLst>
              <a:gd name="adj1" fmla="val -127942"/>
              <a:gd name="adj2" fmla="val -2603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The attribute is available in seven registers. The quality indicators are derived by the three hyperdimensions for each register.</a:t>
            </a:r>
            <a:endParaRPr lang="en-US" sz="1700" dirty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4786314" y="5143512"/>
            <a:ext cx="3786214" cy="1143008"/>
          </a:xfrm>
          <a:prstGeom prst="wedgeRoundRectCallout">
            <a:avLst>
              <a:gd name="adj1" fmla="val -56598"/>
              <a:gd name="adj2" fmla="val -5136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/>
              <a:t>There are still missing values (with quality=0) that decrease the quality indicator in the CDB.</a:t>
            </a:r>
          </a:p>
        </p:txBody>
      </p:sp>
      <p:sp>
        <p:nvSpPr>
          <p:cNvPr id="10" name="Abgerundete rechteckige Legende 11"/>
          <p:cNvSpPr/>
          <p:nvPr/>
        </p:nvSpPr>
        <p:spPr>
          <a:xfrm>
            <a:off x="142844" y="5214950"/>
            <a:ext cx="3857652" cy="1080119"/>
          </a:xfrm>
          <a:prstGeom prst="wedgeRoundRectCallout">
            <a:avLst>
              <a:gd name="adj1" fmla="val 10360"/>
              <a:gd name="adj2" fmla="val -6317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The </a:t>
            </a:r>
            <a:r>
              <a:rPr lang="en-US" sz="1700" dirty="0" err="1" smtClean="0"/>
              <a:t>Dempster</a:t>
            </a:r>
            <a:r>
              <a:rPr lang="en-US" sz="1700" dirty="0" smtClean="0"/>
              <a:t>-Shafer theory allows to combine all the available information  for an attribute from the spending-registers</a:t>
            </a:r>
            <a:endParaRPr lang="en-US" sz="17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43474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</a:t>
            </a:r>
            <a:endParaRPr lang="de-AT" dirty="0"/>
          </a:p>
        </p:txBody>
      </p:sp>
      <p:sp>
        <p:nvSpPr>
          <p:cNvPr id="13" name="Textfeld 12"/>
          <p:cNvSpPr txBox="1"/>
          <p:nvPr/>
        </p:nvSpPr>
        <p:spPr>
          <a:xfrm>
            <a:off x="4223013" y="395258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-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512961"/>
            <a:ext cx="4583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Cambria" panose="02040503050406030204" pitchFamily="18" charset="0"/>
              </a:rPr>
              <a:t>FAR</a:t>
            </a:r>
            <a:endParaRPr lang="de-AT" sz="900" dirty="0">
              <a:latin typeface="Cambria" panose="020405030504060302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3568" y="2533046"/>
            <a:ext cx="4583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Cambria" panose="02040503050406030204" pitchFamily="18" charset="0"/>
              </a:rPr>
              <a:t>RPS</a:t>
            </a:r>
            <a:endParaRPr lang="de-AT" sz="900" dirty="0">
              <a:latin typeface="Cambria" panose="020405030504060302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2952" y="4176064"/>
            <a:ext cx="45830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Cambria" panose="02040503050406030204" pitchFamily="18" charset="0"/>
              </a:rPr>
              <a:t>CRF</a:t>
            </a:r>
            <a:endParaRPr lang="de-AT" sz="9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29016"/>
            <a:ext cx="6972828" cy="489236"/>
          </a:xfrm>
        </p:spPr>
        <p:txBody>
          <a:bodyPr/>
          <a:lstStyle/>
          <a:p>
            <a:r>
              <a:rPr lang="en-GB" dirty="0" smtClean="0"/>
              <a:t>Derived </a:t>
            </a:r>
            <a:r>
              <a:rPr lang="en-GB" dirty="0"/>
              <a:t>attributes – CDB </a:t>
            </a:r>
            <a:r>
              <a:rPr lang="en-GB" dirty="0" smtClean="0"/>
              <a:t>level (1)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525963"/>
          </a:xfrm>
        </p:spPr>
        <p:txBody>
          <a:bodyPr>
            <a:normAutofit/>
          </a:bodyPr>
          <a:lstStyle/>
          <a:p>
            <a:pPr marL="342900" lvl="3" indent="-342900">
              <a:spcAft>
                <a:spcPts val="2600"/>
              </a:spcAft>
              <a:buClr>
                <a:srgbClr val="333333"/>
              </a:buClr>
              <a:buFont typeface="Wingdings" panose="05000000000000000000" pitchFamily="2" charset="2"/>
              <a:buChar char="Ø"/>
            </a:pPr>
            <a:r>
              <a:rPr lang="de-AT" sz="2400" dirty="0" err="1" smtClean="0"/>
              <a:t>Derived</a:t>
            </a:r>
            <a:r>
              <a:rPr lang="de-AT" sz="2400" dirty="0" smtClean="0"/>
              <a:t> </a:t>
            </a:r>
            <a:r>
              <a:rPr lang="de-AT" sz="2400" dirty="0" err="1" smtClean="0"/>
              <a:t>attribute</a:t>
            </a:r>
            <a:r>
              <a:rPr lang="de-AT" sz="2400" dirty="0" smtClean="0"/>
              <a:t>: </a:t>
            </a:r>
            <a:r>
              <a:rPr lang="en-US" sz="2400" dirty="0"/>
              <a:t>Attribute is created based </a:t>
            </a:r>
            <a:r>
              <a:rPr lang="en-US" sz="2400" dirty="0" smtClean="0"/>
              <a:t>on </a:t>
            </a:r>
            <a:r>
              <a:rPr lang="en-US" sz="2400" smtClean="0"/>
              <a:t>other attributes, </a:t>
            </a:r>
            <a:r>
              <a:rPr lang="en-US" sz="2400" dirty="0" smtClean="0"/>
              <a:t>e.g. Current activity Status (CAS):</a:t>
            </a:r>
            <a:endParaRPr lang="de-AT" sz="2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3013"/>
              </p:ext>
            </p:extLst>
          </p:nvPr>
        </p:nvGraphicFramePr>
        <p:xfrm>
          <a:off x="734181" y="1985000"/>
          <a:ext cx="3117739" cy="2164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7499"/>
                <a:gridCol w="216024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lt1"/>
                          </a:solidFill>
                        </a:rPr>
                        <a:t>PIN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REG 1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employed</a:t>
                      </a:r>
                      <a:r>
                        <a:rPr lang="de-DE" sz="1600" dirty="0" smtClean="0"/>
                        <a:t>; </a:t>
                      </a:r>
                      <a:br>
                        <a:rPr lang="de-DE" sz="1600" dirty="0" smtClean="0"/>
                      </a:br>
                      <a:r>
                        <a:rPr lang="de-DE" sz="1600" dirty="0" err="1" smtClean="0"/>
                        <a:t>white-collar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worker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maternity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leave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orphan´s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pension</a:t>
                      </a:r>
                      <a:endParaRPr lang="de-AT" sz="1600" dirty="0" smtClean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3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employed</a:t>
                      </a:r>
                      <a:r>
                        <a:rPr lang="de-DE" sz="1600" dirty="0" smtClean="0"/>
                        <a:t>; </a:t>
                      </a:r>
                      <a:br>
                        <a:rPr lang="de-DE" sz="1600" dirty="0" smtClean="0"/>
                      </a:br>
                      <a:r>
                        <a:rPr lang="de-DE" sz="1600" dirty="0" err="1" smtClean="0"/>
                        <a:t>blue-collar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worker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76721"/>
              </p:ext>
            </p:extLst>
          </p:nvPr>
        </p:nvGraphicFramePr>
        <p:xfrm>
          <a:off x="755576" y="4824184"/>
          <a:ext cx="3096344" cy="134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223"/>
                <a:gridCol w="2161121"/>
              </a:tblGrid>
              <a:tr h="12764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lt1"/>
                          </a:solidFill>
                        </a:rPr>
                        <a:t>PIN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REG</a:t>
                      </a:r>
                      <a:r>
                        <a:rPr lang="de-DE" sz="1600" baseline="0" dirty="0" smtClean="0"/>
                        <a:t> 2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college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student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school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pupil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4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university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student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36495"/>
              </p:ext>
            </p:extLst>
          </p:nvPr>
        </p:nvGraphicFramePr>
        <p:xfrm>
          <a:off x="4572000" y="3153504"/>
          <a:ext cx="3888432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2108"/>
                <a:gridCol w="2916324"/>
              </a:tblGrid>
              <a:tr h="119256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chemeClr val="lt1"/>
                          </a:solidFill>
                        </a:rPr>
                        <a:t>PIN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CDB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currently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economically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active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employed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;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white-collar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worker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currently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not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economically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active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school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pupil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3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currently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economically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active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employed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;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blue-collar</a:t>
                      </a:r>
                      <a:r>
                        <a:rPr lang="de-DE" sz="1600" baseline="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333333"/>
                          </a:solidFill>
                        </a:rPr>
                        <a:t>worker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4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currently</a:t>
                      </a:r>
                      <a:r>
                        <a:rPr lang="de-DE" sz="1600" baseline="0" dirty="0" smtClean="0">
                          <a:solidFill>
                            <a:srgbClr val="333333"/>
                          </a:solidFill>
                        </a:rPr>
                        <a:t> not </a:t>
                      </a:r>
                      <a:r>
                        <a:rPr lang="de-DE" sz="1600" baseline="0" dirty="0" err="1" smtClean="0">
                          <a:solidFill>
                            <a:srgbClr val="333333"/>
                          </a:solidFill>
                        </a:rPr>
                        <a:t>economically</a:t>
                      </a:r>
                      <a:r>
                        <a:rPr lang="de-DE" sz="1600" baseline="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baseline="0" dirty="0" err="1" smtClean="0">
                          <a:solidFill>
                            <a:srgbClr val="333333"/>
                          </a:solidFill>
                        </a:rPr>
                        <a:t>active</a:t>
                      </a:r>
                      <a:r>
                        <a:rPr lang="de-DE" sz="1600" baseline="0" dirty="0" smtClean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university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rgbClr val="333333"/>
                          </a:solidFill>
                        </a:rPr>
                        <a:t>student</a:t>
                      </a:r>
                      <a:r>
                        <a:rPr lang="de-DE" sz="1600" dirty="0" smtClean="0">
                          <a:solidFill>
                            <a:srgbClr val="333333"/>
                          </a:solidFill>
                        </a:rPr>
                        <a:t>)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1835696" y="4238407"/>
            <a:ext cx="486737" cy="486737"/>
            <a:chOff x="309634" y="908759"/>
            <a:chExt cx="486737" cy="486737"/>
          </a:xfrm>
        </p:grpSpPr>
        <p:sp>
          <p:nvSpPr>
            <p:cNvPr id="13" name="Plus 12"/>
            <p:cNvSpPr/>
            <p:nvPr/>
          </p:nvSpPr>
          <p:spPr>
            <a:xfrm>
              <a:off x="309634" y="908759"/>
              <a:ext cx="486737" cy="486737"/>
            </a:xfrm>
            <a:prstGeom prst="mathPlus">
              <a:avLst/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lus 4"/>
            <p:cNvSpPr/>
            <p:nvPr/>
          </p:nvSpPr>
          <p:spPr>
            <a:xfrm>
              <a:off x="374151" y="1094887"/>
              <a:ext cx="357703" cy="114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800" kern="120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945094" y="4340953"/>
            <a:ext cx="266866" cy="312183"/>
            <a:chOff x="1098484" y="996036"/>
            <a:chExt cx="266866" cy="312183"/>
          </a:xfrm>
        </p:grpSpPr>
        <p:sp>
          <p:nvSpPr>
            <p:cNvPr id="11" name="Pfeil nach rechts 10"/>
            <p:cNvSpPr/>
            <p:nvPr/>
          </p:nvSpPr>
          <p:spPr>
            <a:xfrm>
              <a:off x="1098484" y="996036"/>
              <a:ext cx="266866" cy="31218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feil nach rechts 6"/>
            <p:cNvSpPr/>
            <p:nvPr/>
          </p:nvSpPr>
          <p:spPr>
            <a:xfrm>
              <a:off x="1098484" y="1058473"/>
              <a:ext cx="186806" cy="187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AT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1329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1856"/>
            <a:ext cx="6972300" cy="482440"/>
          </a:xfrm>
        </p:spPr>
        <p:txBody>
          <a:bodyPr/>
          <a:lstStyle/>
          <a:p>
            <a:pPr>
              <a:defRPr/>
            </a:pPr>
            <a:r>
              <a:rPr lang="en-GB" dirty="0"/>
              <a:t>Derived attributes – CDB level </a:t>
            </a:r>
            <a:r>
              <a:rPr lang="en-GB" dirty="0" smtClean="0"/>
              <a:t>(2)</a:t>
            </a:r>
            <a:endParaRPr dirty="0" smtClean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251520" y="4365104"/>
            <a:ext cx="3168352" cy="1800200"/>
          </a:xfrm>
          <a:prstGeom prst="wedgeRoundRectCallout">
            <a:avLst>
              <a:gd name="adj1" fmla="val -31948"/>
              <a:gd name="adj2" fmla="val -709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There is no information on current activity status (</a:t>
            </a:r>
            <a:r>
              <a:rPr lang="en-US" sz="1700" i="1" dirty="0" smtClean="0"/>
              <a:t>CAS</a:t>
            </a:r>
            <a:r>
              <a:rPr lang="en-US" sz="1700" dirty="0" smtClean="0"/>
              <a:t>) or commuters (</a:t>
            </a:r>
            <a:r>
              <a:rPr lang="en-US" sz="1700" i="1" dirty="0" smtClean="0"/>
              <a:t>COM</a:t>
            </a:r>
            <a:r>
              <a:rPr lang="en-US" sz="1700" dirty="0" smtClean="0"/>
              <a:t>) in the raw data. We derive the information for </a:t>
            </a:r>
            <a:r>
              <a:rPr lang="en-US" sz="1700" i="1" dirty="0" smtClean="0"/>
              <a:t>CAS</a:t>
            </a:r>
            <a:r>
              <a:rPr lang="en-US" sz="1700" dirty="0" smtClean="0"/>
              <a:t> from two other attributes in two data sources.</a:t>
            </a:r>
            <a:endParaRPr lang="en-US" sz="1700" dirty="0"/>
          </a:p>
        </p:txBody>
      </p:sp>
      <p:sp>
        <p:nvSpPr>
          <p:cNvPr id="9" name="Abgerundete rechteckige Legende 8"/>
          <p:cNvSpPr/>
          <p:nvPr/>
        </p:nvSpPr>
        <p:spPr>
          <a:xfrm>
            <a:off x="3635896" y="4365104"/>
            <a:ext cx="2664296" cy="1800200"/>
          </a:xfrm>
          <a:prstGeom prst="wedgeRoundRectCallout">
            <a:avLst>
              <a:gd name="adj1" fmla="val 2761"/>
              <a:gd name="adj2" fmla="val -714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We obtain the required information for </a:t>
            </a:r>
            <a:r>
              <a:rPr lang="en-US" sz="1700" i="1" dirty="0" smtClean="0"/>
              <a:t>COM</a:t>
            </a:r>
            <a:r>
              <a:rPr lang="en-US" sz="1700" dirty="0" smtClean="0"/>
              <a:t> from the already derived attribute </a:t>
            </a:r>
            <a:r>
              <a:rPr lang="en-US" sz="1700" i="1" dirty="0" smtClean="0"/>
              <a:t>CAS</a:t>
            </a:r>
            <a:r>
              <a:rPr lang="en-US" sz="1700" smtClean="0"/>
              <a:t>. Thus, </a:t>
            </a:r>
            <a:r>
              <a:rPr lang="en-US" sz="1700" dirty="0" smtClean="0"/>
              <a:t>the quality indicator of both attributes is equal.</a:t>
            </a:r>
            <a:endParaRPr lang="en-US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276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9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236538"/>
            <a:ext cx="6972300" cy="47307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Quality </a:t>
            </a:r>
            <a:r>
              <a:rPr lang="de-DE" dirty="0" err="1" smtClean="0"/>
              <a:t>framework</a:t>
            </a:r>
            <a:r>
              <a:rPr lang="de-DE" dirty="0" smtClean="0"/>
              <a:t> – FDP </a:t>
            </a:r>
            <a:r>
              <a:rPr lang="de-DE" dirty="0" err="1" smtClean="0"/>
              <a:t>level</a:t>
            </a:r>
            <a:endParaRPr dirty="0" smtClean="0"/>
          </a:p>
        </p:txBody>
      </p:sp>
      <p:pic>
        <p:nvPicPr>
          <p:cNvPr id="5" name="Picture 2" descr="J:\PROJEKTE\Fehlerrechnung_Registerzaehlung\Qualitaetsframework\BigPicture\PictureFrameworkEnglischFarb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9" y="900332"/>
            <a:ext cx="7416824" cy="53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5999548" y="817811"/>
            <a:ext cx="2160240" cy="5472608"/>
          </a:xfrm>
          <a:prstGeom prst="roundRect">
            <a:avLst/>
          </a:prstGeom>
          <a:noFill/>
          <a:ln w="57150" cmpd="sng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94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Imputation</a:t>
            </a:r>
            <a:r>
              <a:rPr lang="de-DE" dirty="0" smtClean="0"/>
              <a:t>: Structured </a:t>
            </a:r>
            <a:r>
              <a:rPr lang="de-DE" dirty="0" err="1" smtClean="0"/>
              <a:t>estimation</a:t>
            </a:r>
            <a:r>
              <a:rPr lang="de-DE" dirty="0" smtClean="0"/>
              <a:t> order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650" t="16547" r="10868" b="11750"/>
          <a:stretch>
            <a:fillRect/>
          </a:stretch>
        </p:blipFill>
        <p:spPr bwMode="auto">
          <a:xfrm>
            <a:off x="2521434" y="1052736"/>
            <a:ext cx="637104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bgerundete rechteckige Legende 5"/>
          <p:cNvSpPr/>
          <p:nvPr/>
        </p:nvSpPr>
        <p:spPr>
          <a:xfrm>
            <a:off x="179512" y="1556792"/>
            <a:ext cx="2339752" cy="1872208"/>
          </a:xfrm>
          <a:prstGeom prst="wedgeRoundRectCallout">
            <a:avLst>
              <a:gd name="adj1" fmla="val 70082"/>
              <a:gd name="adj2" fmla="val -393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smtClean="0"/>
              <a:t>Demographic attributes, </a:t>
            </a:r>
            <a:r>
              <a:rPr lang="en-US" sz="1700" dirty="0" smtClean="0"/>
              <a:t>like age </a:t>
            </a:r>
            <a:r>
              <a:rPr lang="en-US" sz="1700" smtClean="0"/>
              <a:t>and sex, </a:t>
            </a:r>
            <a:r>
              <a:rPr lang="en-US" sz="1700" dirty="0" smtClean="0"/>
              <a:t>are the first in the </a:t>
            </a:r>
            <a:r>
              <a:rPr lang="en-US" sz="1700" smtClean="0"/>
              <a:t>estimation order, </a:t>
            </a:r>
            <a:r>
              <a:rPr lang="en-US" sz="1700" dirty="0" smtClean="0"/>
              <a:t>variables concerning the </a:t>
            </a:r>
            <a:r>
              <a:rPr lang="en-US" sz="1700" dirty="0" err="1" smtClean="0"/>
              <a:t>labour</a:t>
            </a:r>
            <a:r>
              <a:rPr lang="en-US" sz="1700" dirty="0" smtClean="0"/>
              <a:t> market are the last.</a:t>
            </a:r>
            <a:endParaRPr lang="en-US" sz="170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179512" y="3645024"/>
            <a:ext cx="2339752" cy="1872208"/>
          </a:xfrm>
          <a:prstGeom prst="wedgeRoundRectCallout">
            <a:avLst>
              <a:gd name="adj1" fmla="val 88401"/>
              <a:gd name="adj2" fmla="val -5261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The relationships between variables are not confined within the subjects, but also connect variables between the topics.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108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482440"/>
          </a:xfrm>
        </p:spPr>
        <p:txBody>
          <a:bodyPr/>
          <a:lstStyle/>
          <a:p>
            <a:r>
              <a:rPr lang="en-US" dirty="0" err="1"/>
              <a:t>Hyperdimensions</a:t>
            </a:r>
            <a:r>
              <a:rPr lang="en-US" dirty="0"/>
              <a:t> on </a:t>
            </a:r>
            <a:r>
              <a:rPr lang="en-US" dirty="0" smtClean="0"/>
              <a:t>FDP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07328"/>
            <a:ext cx="8748464" cy="512998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Hyperdimension Documentation (HD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b="1" baseline="-25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Quality </a:t>
            </a:r>
            <a:r>
              <a:rPr lang="en-US" sz="2200" i="1" dirty="0">
                <a:solidFill>
                  <a:schemeClr val="bg1">
                    <a:lumMod val="65000"/>
                  </a:schemeClr>
                </a:solidFill>
              </a:rPr>
              <a:t>of data generation and </a:t>
            </a: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documentation</a:t>
            </a:r>
            <a:endParaRPr lang="en-US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Hyperdimension Pre-processing (HD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Detection of </a:t>
            </a:r>
            <a:r>
              <a:rPr lang="en-US" sz="2200" i="1" smtClean="0">
                <a:solidFill>
                  <a:schemeClr val="bg1">
                    <a:lumMod val="65000"/>
                  </a:schemeClr>
                </a:solidFill>
              </a:rPr>
              <a:t>formal errors, </a:t>
            </a: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missing primary keys and non- response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Hyperdimension External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ource (HD</a:t>
            </a:r>
            <a:r>
              <a:rPr lang="en-US" b="1" baseline="30000" dirty="0" smtClean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200" i="1" dirty="0" smtClean="0">
                <a:solidFill>
                  <a:schemeClr val="bg1">
                    <a:lumMod val="65000"/>
                  </a:schemeClr>
                </a:solidFill>
              </a:rPr>
              <a:t>Comparison of data to an external source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b="1" dirty="0" smtClean="0"/>
              <a:t>Hyperdimension Imputation (HD</a:t>
            </a:r>
            <a:r>
              <a:rPr lang="en-US" b="1" baseline="30000" dirty="0" smtClean="0"/>
              <a:t>I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/>
              <a:t>Quality assessment of the imputations</a:t>
            </a:r>
          </a:p>
        </p:txBody>
      </p:sp>
    </p:spTree>
    <p:extLst>
      <p:ext uri="{BB962C8B-B14F-4D97-AF65-F5344CB8AC3E}">
        <p14:creationId xmlns:p14="http://schemas.microsoft.com/office/powerpoint/2010/main" val="26073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40054"/>
            <a:ext cx="6972828" cy="861774"/>
          </a:xfrm>
        </p:spPr>
        <p:txBody>
          <a:bodyPr/>
          <a:lstStyle/>
          <a:p>
            <a:r>
              <a:rPr lang="en-GB" dirty="0" smtClean="0"/>
              <a:t>Base Registers – The Principle of Redundancy</a:t>
            </a:r>
            <a:endParaRPr lang="de-AT" dirty="0"/>
          </a:p>
        </p:txBody>
      </p:sp>
      <p:pic>
        <p:nvPicPr>
          <p:cNvPr id="56322" name="Picture 2" descr="D:\Users\schwer$\AppData\Local\Microsoft\Windows\Temporary Internet Files\Content.Outlook\M0EL4AV4\Uebersicht_REGZ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" y="980728"/>
            <a:ext cx="8739046" cy="53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-108520" y="1035320"/>
            <a:ext cx="8928992" cy="549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measures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</a:t>
            </a:r>
            <a:r>
              <a:rPr kumimoji="0" lang="de-D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endParaRPr kumimoji="0" lang="de-DE" sz="2600" b="1" i="0" u="none" strike="noStrike" kern="1200" cap="none" spc="0" normalizeH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77200" lvl="2" indent="-3240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The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imputation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model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is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applied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on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already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existing</a:t>
            </a: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DE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data</a:t>
            </a:r>
            <a:endParaRPr lang="de-DE" sz="2400" dirty="0" smtClean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1177200" lvl="2" indent="-3240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H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ow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many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estimated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values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match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with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the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true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data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?</a:t>
            </a: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de-AT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  <a:r>
              <a:rPr kumimoji="0" lang="de-A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</a:t>
            </a:r>
            <a:r>
              <a:rPr kumimoji="0" lang="de-AT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de-A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AT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categorical</a:t>
            </a:r>
            <a:r>
              <a:rPr kumimoji="0" lang="de-A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variables</a:t>
            </a:r>
          </a:p>
          <a:p>
            <a:pPr marL="1177200" lvl="2" indent="-3240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endParaRPr lang="de-DE" sz="2400" dirty="0" smtClean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1177200" lvl="2" indent="-324000" eaLnBrk="0" hangingPunct="0">
              <a:spcBef>
                <a:spcPct val="20000"/>
              </a:spcBef>
              <a:buSzPct val="75000"/>
            </a:pPr>
            <a:endParaRPr lang="de-AT" dirty="0" smtClean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1177200" lvl="2" indent="-324000" eaLnBrk="0" hangingPunct="0">
              <a:spcBef>
                <a:spcPct val="20000"/>
              </a:spcBef>
              <a:buSzPct val="75000"/>
            </a:pPr>
            <a:endParaRPr lang="de-AT" dirty="0" err="1" smtClean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r>
              <a:rPr lang="de-AT" sz="2600" b="1" dirty="0" err="1" smtClean="0">
                <a:solidFill>
                  <a:srgbClr val="333333"/>
                </a:solidFill>
                <a:latin typeface="+mn-lt"/>
                <a:cs typeface="+mn-cs"/>
              </a:rPr>
              <a:t>Classification</a:t>
            </a:r>
            <a:r>
              <a:rPr lang="de-AT" sz="2600" b="1" dirty="0" smtClean="0">
                <a:solidFill>
                  <a:srgbClr val="333333"/>
                </a:solidFill>
                <a:latin typeface="+mn-lt"/>
                <a:cs typeface="+mn-cs"/>
              </a:rPr>
              <a:t> rate </a:t>
            </a:r>
            <a:r>
              <a:rPr lang="de-AT" sz="2600" b="1" dirty="0" err="1" smtClean="0">
                <a:solidFill>
                  <a:srgbClr val="333333"/>
                </a:solidFill>
                <a:latin typeface="+mn-lt"/>
                <a:cs typeface="+mn-cs"/>
              </a:rPr>
              <a:t>for</a:t>
            </a:r>
            <a:r>
              <a:rPr lang="de-AT" sz="2600" b="1" dirty="0" smtClean="0">
                <a:solidFill>
                  <a:srgbClr val="333333"/>
                </a:solidFill>
                <a:latin typeface="+mn-lt"/>
                <a:cs typeface="+mn-cs"/>
              </a:rPr>
              <a:t> </a:t>
            </a:r>
            <a:r>
              <a:rPr lang="de-AT" sz="2600" b="1" dirty="0" err="1" smtClean="0">
                <a:solidFill>
                  <a:srgbClr val="333333"/>
                </a:solidFill>
                <a:latin typeface="+mn-lt"/>
                <a:cs typeface="+mn-cs"/>
              </a:rPr>
              <a:t>ordinal</a:t>
            </a:r>
            <a:r>
              <a:rPr lang="de-AT" sz="2600" b="1" dirty="0" smtClean="0">
                <a:solidFill>
                  <a:srgbClr val="333333"/>
                </a:solidFill>
                <a:latin typeface="+mn-lt"/>
                <a:cs typeface="+mn-cs"/>
              </a:rPr>
              <a:t> variables</a:t>
            </a:r>
          </a:p>
          <a:p>
            <a:pPr marL="1196100" lvl="2" indent="-342900" eaLnBrk="0" hangingPunct="0">
              <a:spcBef>
                <a:spcPct val="20000"/>
              </a:spcBef>
              <a:buSzPct val="75000"/>
              <a:buFont typeface="Arial"/>
              <a:buChar char="•"/>
              <a:defRPr/>
            </a:pPr>
            <a:r>
              <a:rPr lang="de-AT" sz="2400" dirty="0">
                <a:solidFill>
                  <a:srgbClr val="333333"/>
                </a:solidFill>
                <a:latin typeface="Calibri" pitchFamily="34" charset="0"/>
                <a:cs typeface="+mn-cs"/>
              </a:rPr>
              <a:t>The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distances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between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estimated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and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true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</a:t>
            </a:r>
            <a:r>
              <a:rPr lang="de-AT" sz="2400" dirty="0" err="1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values</a:t>
            </a:r>
            <a:r>
              <a:rPr lang="de-AT" sz="24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 matter</a:t>
            </a:r>
            <a:endParaRPr lang="en-US" sz="2400" dirty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044000" marR="0" lvl="2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20000" marR="0" lvl="1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1440000" marR="0" lvl="3" indent="-3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 typeface="Arial" charset="0"/>
              <a:buChar char="–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972828" cy="482440"/>
          </a:xfrm>
        </p:spPr>
        <p:txBody>
          <a:bodyPr/>
          <a:lstStyle/>
          <a:p>
            <a:r>
              <a:rPr lang="de-DE" dirty="0" smtClean="0"/>
              <a:t>Assessment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imputation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805" t="22973" r="11168" b="53585"/>
          <a:stretch>
            <a:fillRect/>
          </a:stretch>
        </p:blipFill>
        <p:spPr bwMode="auto">
          <a:xfrm>
            <a:off x="2339752" y="2836591"/>
            <a:ext cx="4392488" cy="11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336" t="45528" r="4609" b="38212"/>
          <a:stretch>
            <a:fillRect/>
          </a:stretch>
        </p:blipFill>
        <p:spPr bwMode="auto">
          <a:xfrm>
            <a:off x="899592" y="5085184"/>
            <a:ext cx="7560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0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Imputation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I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-180528" y="1107328"/>
                <a:ext cx="8928992" cy="5490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720000" marR="0" lvl="1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75000"/>
                  <a:buFont typeface="Wingdings" pitchFamily="2" charset="2"/>
                  <a:buChar char="Ø"/>
                  <a:tabLst/>
                  <a:defRPr/>
                </a:pPr>
                <a:r>
                  <a:rPr kumimoji="0" lang="de-AT" sz="2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Deterministic </a:t>
                </a:r>
                <a:r>
                  <a:rPr kumimoji="0" lang="de-AT" sz="2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editing</a:t>
                </a:r>
                <a:r>
                  <a:rPr kumimoji="0" lang="de-AT" sz="2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AT" sz="2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without</a:t>
                </a:r>
                <a:r>
                  <a:rPr kumimoji="0" lang="de-AT" sz="2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AT" sz="2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uncertainty</a:t>
                </a:r>
                <a:endParaRPr kumimoji="0" lang="de-AT" sz="2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177200" lvl="2" indent="-324000" eaLnBrk="0" hangingPunct="0">
                  <a:spcBef>
                    <a:spcPct val="20000"/>
                  </a:spcBef>
                  <a:buSzPct val="75000"/>
                  <a:buFont typeface="Arial" pitchFamily="34" charset="0"/>
                  <a:buChar char="•"/>
                </a:pP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No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statistical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method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is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needed</a:t>
                </a:r>
                <a:endParaRPr lang="de-DE" sz="2400" dirty="0" smtClean="0">
                  <a:solidFill>
                    <a:srgbClr val="333333"/>
                  </a:solidFill>
                  <a:latin typeface="Calibri" pitchFamily="34" charset="0"/>
                  <a:cs typeface="+mn-cs"/>
                </a:endParaRPr>
              </a:p>
              <a:p>
                <a:pPr marL="1177200" lvl="2" indent="-324000" eaLnBrk="0" hangingPunct="0">
                  <a:spcBef>
                    <a:spcPct val="20000"/>
                  </a:spcBef>
                  <a:buSzPct val="75000"/>
                  <a:buFont typeface="Arial" pitchFamily="34" charset="0"/>
                  <a:buChar char="•"/>
                </a:pP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Derive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missing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values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from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auxiliary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data</a:t>
                </a:r>
                <a:endParaRPr lang="de-DE" sz="2400" dirty="0" smtClean="0">
                  <a:solidFill>
                    <a:srgbClr val="333333"/>
                  </a:solidFill>
                  <a:latin typeface="Calibri" pitchFamily="34" charset="0"/>
                  <a:cs typeface="+mn-cs"/>
                </a:endParaRPr>
              </a:p>
              <a:p>
                <a:pPr marL="1177200" lvl="2" indent="-324000" eaLnBrk="0" hangingPunct="0">
                  <a:spcBef>
                    <a:spcPct val="20000"/>
                  </a:spcBef>
                  <a:buSzPct val="75000"/>
                  <a:buFont typeface="Arial" pitchFamily="34" charset="0"/>
                  <a:buChar char="•"/>
                </a:pP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Missing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value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in legal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marital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status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(LMS):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if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receiver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of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widow‘s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pension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→ LMS = „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widowed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“</a:t>
                </a:r>
                <a:endParaRPr lang="de-AT" sz="2400" dirty="0" err="1" smtClean="0">
                  <a:solidFill>
                    <a:srgbClr val="333333"/>
                  </a:solidFill>
                  <a:latin typeface="Calibri" pitchFamily="34" charset="0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de-AT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𝐻𝐷</m:t>
                          </m:r>
                        </m:e>
                        <m:sup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𝐼</m:t>
                          </m:r>
                        </m:sup>
                      </m:sSup>
                      <m:r>
                        <a:rPr kumimoji="0" lang="de-A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de-AT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de-AT" sz="24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de-A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33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0" lang="de-AT" sz="24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de-A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de-AT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Ω</m:t>
                              </m:r>
                              <m:r>
                                <a:rPr kumimoji="0" lang="de-A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de-A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𝑠</m:t>
                              </m:r>
                              <m:r>
                                <a:rPr kumimoji="0" lang="de-A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sub>
                            <m:sup>
                              <m:r>
                                <a:rPr kumimoji="0" lang="de-AT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33333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de-AT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de-AT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solidFill>
                      <a:srgbClr val="333333"/>
                    </a:solidFill>
                    <a:latin typeface="Calibri" pitchFamily="34" charset="0"/>
                  </a:rPr>
                  <a:t>	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AT" sz="2400">
                            <a:solidFill>
                              <a:srgbClr val="333333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kumimoji="0" lang="en-US" sz="24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denotes the quality of the input variables</a:t>
                </a: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720000" marR="0" lvl="1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75000"/>
                  <a:buFont typeface="Wingdings" pitchFamily="2" charset="2"/>
                  <a:buChar char="Ø"/>
                  <a:tabLst/>
                  <a:defRPr/>
                </a:pPr>
                <a:endPara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440000" marR="0" lvl="3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 typeface="Arial" charset="0"/>
                  <a:buChar char="–"/>
                  <a:tabLst/>
                  <a:defRPr/>
                </a:pPr>
                <a:endParaRPr kumimoji="0" lang="de-A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528" y="1107328"/>
                <a:ext cx="8928992" cy="5490024"/>
              </a:xfrm>
              <a:prstGeom prst="rect">
                <a:avLst/>
              </a:prstGeom>
              <a:blipFill rotWithShape="1">
                <a:blip r:embed="rId2"/>
                <a:stretch>
                  <a:fillRect t="-8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49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Imputation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II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-180528" y="1107328"/>
                <a:ext cx="8928992" cy="5490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720000" marR="0" lvl="1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75000"/>
                  <a:buFont typeface="Wingdings" pitchFamily="2" charset="2"/>
                  <a:buChar char="Ø"/>
                  <a:tabLst/>
                  <a:defRPr/>
                </a:pPr>
                <a:r>
                  <a:rPr lang="de-DE" sz="2600" b="1" dirty="0" smtClean="0">
                    <a:solidFill>
                      <a:srgbClr val="333333"/>
                    </a:solidFill>
                    <a:latin typeface="+mn-lt"/>
                    <a:cs typeface="+mn-cs"/>
                  </a:rPr>
                  <a:t>Deterministic </a:t>
                </a:r>
                <a:r>
                  <a:rPr lang="de-DE" sz="2600" b="1" dirty="0" err="1" smtClean="0">
                    <a:solidFill>
                      <a:srgbClr val="333333"/>
                    </a:solidFill>
                    <a:latin typeface="+mn-lt"/>
                    <a:cs typeface="+mn-cs"/>
                  </a:rPr>
                  <a:t>editing</a:t>
                </a:r>
                <a:r>
                  <a:rPr lang="de-DE" sz="2600" b="1" dirty="0" smtClean="0">
                    <a:solidFill>
                      <a:srgbClr val="333333"/>
                    </a:solidFill>
                    <a:latin typeface="+mn-lt"/>
                    <a:cs typeface="+mn-cs"/>
                  </a:rPr>
                  <a:t> </a:t>
                </a:r>
                <a:r>
                  <a:rPr lang="de-DE" sz="2600" b="1" dirty="0" err="1" smtClean="0">
                    <a:solidFill>
                      <a:srgbClr val="333333"/>
                    </a:solidFill>
                    <a:latin typeface="+mn-lt"/>
                    <a:cs typeface="+mn-cs"/>
                  </a:rPr>
                  <a:t>with</a:t>
                </a:r>
                <a:r>
                  <a:rPr lang="de-DE" sz="2600" b="1" dirty="0" smtClean="0">
                    <a:solidFill>
                      <a:srgbClr val="333333"/>
                    </a:solidFill>
                    <a:latin typeface="+mn-lt"/>
                    <a:cs typeface="+mn-cs"/>
                  </a:rPr>
                  <a:t> </a:t>
                </a:r>
                <a:r>
                  <a:rPr lang="de-DE" sz="2600" b="1" dirty="0" err="1" smtClean="0">
                    <a:solidFill>
                      <a:srgbClr val="333333"/>
                    </a:solidFill>
                    <a:latin typeface="+mn-lt"/>
                    <a:cs typeface="+mn-cs"/>
                  </a:rPr>
                  <a:t>uncertainty</a:t>
                </a:r>
                <a:endParaRPr lang="de-DE" sz="2600" b="1" dirty="0" smtClean="0">
                  <a:solidFill>
                    <a:srgbClr val="333333"/>
                  </a:solidFill>
                  <a:latin typeface="+mn-lt"/>
                  <a:cs typeface="+mn-cs"/>
                </a:endParaRPr>
              </a:p>
              <a:p>
                <a:pPr marL="1177200" lvl="2" indent="-324000" eaLnBrk="0" hangingPunct="0">
                  <a:spcBef>
                    <a:spcPct val="20000"/>
                  </a:spcBef>
                  <a:buSzPct val="75000"/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Derivations with substantial uncertainty due to the lack of information</a:t>
                </a:r>
              </a:p>
              <a:p>
                <a:pPr marL="1177200" lvl="2" indent="-324000" eaLnBrk="0" hangingPunct="0">
                  <a:spcBef>
                    <a:spcPct val="20000"/>
                  </a:spcBef>
                  <a:buSzPct val="75000"/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Missing value legal marital status (LMS): if there is a 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2</a:t>
                </a:r>
                <a:r>
                  <a:rPr lang="en-US" sz="2400" baseline="30000" dirty="0" smtClean="0">
                    <a:solidFill>
                      <a:srgbClr val="333333"/>
                    </a:solidFill>
                    <a:latin typeface="Calibri" pitchFamily="34" charset="0"/>
                  </a:rPr>
                  <a:t>nd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 person in </a:t>
                </a:r>
                <a:r>
                  <a:rPr lang="en-US" sz="2400" smtClean="0">
                    <a:solidFill>
                      <a:srgbClr val="333333"/>
                    </a:solidFill>
                    <a:latin typeface="Calibri" pitchFamily="34" charset="0"/>
                  </a:rPr>
                  <a:t>the household, 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which is married (and certain further static conditions) 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  <a:sym typeface="Wingdings" panose="05000000000000000000" pitchFamily="2" charset="2"/>
                  </a:rPr>
                  <a:t>1</a:t>
                </a:r>
                <a:r>
                  <a:rPr lang="en-US" sz="2400" baseline="30000" dirty="0" smtClean="0">
                    <a:solidFill>
                      <a:srgbClr val="333333"/>
                    </a:solidFill>
                    <a:latin typeface="Calibri" pitchFamily="34" charset="0"/>
                    <a:sym typeface="Wingdings" panose="05000000000000000000" pitchFamily="2" charset="2"/>
                  </a:rPr>
                  <a:t>st</a:t>
                </a:r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  <a:sym typeface="Wingdings" panose="05000000000000000000" pitchFamily="2" charset="2"/>
                  </a:rPr>
                  <a:t>gets married</a:t>
                </a:r>
                <a:endParaRPr lang="en-US" sz="2400" baseline="30000" dirty="0" smtClean="0">
                  <a:solidFill>
                    <a:srgbClr val="333333"/>
                  </a:solidFill>
                  <a:latin typeface="Calibri" pitchFamily="34" charset="0"/>
                </a:endParaRPr>
              </a:p>
              <a:p>
                <a:pPr marL="1177200" lvl="2" indent="-324000" eaLnBrk="0" hangingPunct="0">
                  <a:spcBef>
                    <a:spcPct val="20000"/>
                  </a:spcBef>
                  <a:buSzPct val="75000"/>
                  <a:buFont typeface="Arial" pitchFamily="34" charset="0"/>
                  <a:buChar char="•"/>
                </a:pP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Reasonable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but not </a:t>
                </a:r>
                <a:r>
                  <a:rPr lang="de-DE" sz="2400" dirty="0" err="1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sure</a:t>
                </a:r>
                <a:r>
                  <a:rPr lang="de-DE" sz="2400" dirty="0" smtClean="0">
                    <a:solidFill>
                      <a:srgbClr val="333333"/>
                    </a:solidFill>
                    <a:latin typeface="Calibri" pitchFamily="34" charset="0"/>
                    <a:cs typeface="+mn-cs"/>
                  </a:rPr>
                  <a:t> </a:t>
                </a: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𝐻𝐷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</m:sSup>
                      <m:r>
                        <a:rPr lang="de-AT" sz="2400" i="1">
                          <a:solidFill>
                            <a:srgbClr val="333333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 b="0" i="0" smtClean="0">
                          <a:solidFill>
                            <a:srgbClr val="333333"/>
                          </a:solidFill>
                          <a:latin typeface="Cambria Math"/>
                        </a:rPr>
                        <m:t>Φ</m:t>
                      </m:r>
                      <m:r>
                        <a:rPr lang="de-AT" sz="2400" b="0" i="0" smtClean="0">
                          <a:solidFill>
                            <a:srgbClr val="333333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de-AT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AT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AT" sz="2400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Ω</m:t>
                              </m:r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	</a:t>
                </a:r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de-AT" sz="2400" b="0" i="0" smtClean="0">
                        <a:solidFill>
                          <a:srgbClr val="333333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sz="2400">
                        <a:solidFill>
                          <a:srgbClr val="333333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denotes the 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classification rate </a:t>
                </a:r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AT" sz="2400">
                            <a:solidFill>
                              <a:srgbClr val="333333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 denotes the quality of the input variables </a:t>
                </a: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333333"/>
                  </a:solidFill>
                  <a:latin typeface="Calibri" pitchFamily="34" charset="0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720000" marR="0" lvl="1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75000"/>
                  <a:buFont typeface="Wingdings" pitchFamily="2" charset="2"/>
                  <a:buChar char="Ø"/>
                  <a:tabLst/>
                  <a:defRPr/>
                </a:pPr>
                <a:endPara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440000" marR="0" lvl="3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 typeface="Arial" charset="0"/>
                  <a:buChar char="–"/>
                  <a:tabLst/>
                  <a:defRPr/>
                </a:pPr>
                <a:endParaRPr kumimoji="0" lang="de-A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528" y="1107328"/>
                <a:ext cx="8928992" cy="5490024"/>
              </a:xfrm>
              <a:prstGeom prst="rect">
                <a:avLst/>
              </a:prstGeom>
              <a:blipFill rotWithShape="1">
                <a:blip r:embed="rId2"/>
                <a:stretch>
                  <a:fillRect t="-889" r="-2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Imputation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III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-180528" y="1107328"/>
                <a:ext cx="8928992" cy="5490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720000" marR="0" lvl="1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75000"/>
                  <a:buFont typeface="Wingdings" pitchFamily="2" charset="2"/>
                  <a:buChar char="Ø"/>
                  <a:tabLst/>
                  <a:defRPr/>
                </a:pPr>
                <a:r>
                  <a:rPr lang="de-DE" sz="2600" b="1" dirty="0" smtClean="0">
                    <a:solidFill>
                      <a:srgbClr val="333333"/>
                    </a:solidFill>
                  </a:rPr>
                  <a:t>Statistical </a:t>
                </a:r>
                <a:r>
                  <a:rPr lang="de-DE" sz="2600" b="1" dirty="0" err="1" smtClean="0">
                    <a:solidFill>
                      <a:srgbClr val="333333"/>
                    </a:solidFill>
                  </a:rPr>
                  <a:t>imputation</a:t>
                </a:r>
                <a:endParaRPr lang="de-DE" sz="2600" b="1" dirty="0" smtClean="0">
                  <a:solidFill>
                    <a:srgbClr val="333333"/>
                  </a:solidFill>
                </a:endParaRPr>
              </a:p>
              <a:p>
                <a:pPr marL="11772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Ø"/>
                  <a:defRPr/>
                </a:pPr>
                <a:r>
                  <a:rPr lang="de-DE" sz="2600" dirty="0" smtClean="0">
                    <a:solidFill>
                      <a:srgbClr val="333333"/>
                    </a:solidFill>
                  </a:rPr>
                  <a:t>Hot – deck </a:t>
                </a:r>
                <a:r>
                  <a:rPr lang="de-DE" sz="2600" dirty="0" err="1" smtClean="0">
                    <a:solidFill>
                      <a:srgbClr val="333333"/>
                    </a:solidFill>
                  </a:rPr>
                  <a:t>imputation</a:t>
                </a:r>
                <a:r>
                  <a:rPr lang="de-DE" sz="2600" dirty="0" smtClean="0">
                    <a:solidFill>
                      <a:srgbClr val="333333"/>
                    </a:solidFill>
                  </a:rPr>
                  <a:t> (e.g. legal </a:t>
                </a:r>
                <a:r>
                  <a:rPr lang="de-DE" sz="2600" dirty="0" err="1" smtClean="0">
                    <a:solidFill>
                      <a:srgbClr val="333333"/>
                    </a:solidFill>
                  </a:rPr>
                  <a:t>marital</a:t>
                </a:r>
                <a:r>
                  <a:rPr lang="de-DE" sz="2600" dirty="0" smtClean="0">
                    <a:solidFill>
                      <a:srgbClr val="333333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rgbClr val="333333"/>
                    </a:solidFill>
                  </a:rPr>
                  <a:t>status</a:t>
                </a:r>
                <a:r>
                  <a:rPr lang="de-DE" sz="2600" dirty="0" smtClean="0">
                    <a:solidFill>
                      <a:srgbClr val="333333"/>
                    </a:solidFill>
                  </a:rPr>
                  <a:t>)</a:t>
                </a:r>
              </a:p>
              <a:p>
                <a:pPr marL="11772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buFont typeface="Wingdings" pitchFamily="2" charset="2"/>
                  <a:buChar char="Ø"/>
                  <a:defRPr/>
                </a:pPr>
                <a:r>
                  <a:rPr kumimoji="0" lang="de-DE" sz="260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Logistic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DE" sz="260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regression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DE" sz="260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model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(e.g. </a:t>
                </a:r>
                <a:r>
                  <a:rPr kumimoji="0" lang="de-DE" sz="260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highest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DE" sz="260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level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DE" sz="260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of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de-DE" sz="260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education</a:t>
                </a:r>
                <a:r>
                  <a:rPr kumimoji="0" lang="de-DE" sz="260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</a:t>
                </a:r>
              </a:p>
              <a:p>
                <a:pPr marL="853200" lvl="2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defRPr/>
                </a:pPr>
                <a:endParaRPr kumimoji="0" lang="de-DE" sz="2600" i="0" u="none" strike="noStrike" kern="1200" cap="none" spc="0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853200" lvl="2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75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𝐻𝐷</m:t>
                          </m:r>
                        </m:e>
                        <m:sup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</m:sSup>
                      <m:r>
                        <a:rPr lang="de-AT" sz="2400" i="1">
                          <a:solidFill>
                            <a:srgbClr val="333333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AT" sz="2400">
                          <a:solidFill>
                            <a:srgbClr val="333333"/>
                          </a:solidFill>
                          <a:latin typeface="Cambria Math"/>
                        </a:rPr>
                        <m:t>Φ</m:t>
                      </m:r>
                      <m:r>
                        <a:rPr lang="de-AT" sz="2400">
                          <a:solidFill>
                            <a:srgbClr val="333333"/>
                          </a:solidFill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de-AT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de-AT" sz="2400" i="1">
                              <a:solidFill>
                                <a:srgbClr val="33333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de-AT" sz="2400" i="1">
                              <a:solidFill>
                                <a:srgbClr val="333333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AT" sz="2400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Ω</m:t>
                              </m:r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de-AT" sz="2400" i="1">
                                  <a:solidFill>
                                    <a:srgbClr val="333333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0" lang="de-AT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tabLst/>
                  <a:defRPr/>
                </a:pPr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044000" lvl="2" indent="-324000" eaLnBrk="0" fontAlgn="base" hangingPunct="0">
                  <a:spcBef>
                    <a:spcPct val="2000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	</a:t>
                </a:r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where</a:t>
                </a:r>
                <a14:m>
                  <m:oMath xmlns:m="http://schemas.openxmlformats.org/officeDocument/2006/math">
                    <m:r>
                      <a:rPr lang="de-AT" sz="2400">
                        <a:solidFill>
                          <a:srgbClr val="333333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AT" sz="2400">
                        <a:solidFill>
                          <a:srgbClr val="333333"/>
                        </a:solidFill>
                        <a:latin typeface="Cambria Math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 denotes the classification 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rate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AT" sz="2400">
                            <a:solidFill>
                              <a:srgbClr val="333333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 </m:t>
                        </m:r>
                      </m:sub>
                      <m:sup>
                        <m:r>
                          <a:rPr lang="de-AT" sz="2400" i="1">
                            <a:solidFill>
                              <a:srgbClr val="333333"/>
                            </a:solidFill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 denotes the </a:t>
                </a:r>
                <a:r>
                  <a:rPr lang="en-US" sz="2400" dirty="0">
                    <a:solidFill>
                      <a:srgbClr val="333333"/>
                    </a:solidFill>
                    <a:latin typeface="Calibri" pitchFamily="34" charset="0"/>
                  </a:rPr>
                  <a:t>quality of the input variables</a:t>
                </a:r>
                <a:r>
                  <a:rPr lang="en-US" sz="2400" dirty="0" smtClean="0">
                    <a:solidFill>
                      <a:srgbClr val="333333"/>
                    </a:solidFill>
                    <a:latin typeface="Calibri" pitchFamily="34" charset="0"/>
                  </a:rPr>
                  <a:t> </a:t>
                </a:r>
                <a:endParaRPr lang="en-US" sz="2400" dirty="0">
                  <a:solidFill>
                    <a:srgbClr val="333333"/>
                  </a:solidFill>
                  <a:latin typeface="Calibri" pitchFamily="34" charset="0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044000" marR="0" lvl="2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720000" marR="0" lvl="1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75000"/>
                  <a:buFont typeface="Wingdings" pitchFamily="2" charset="2"/>
                  <a:buChar char="Ø"/>
                  <a:tabLst/>
                  <a:defRPr/>
                </a:pPr>
                <a:endPara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  <a:p>
                <a:pPr marL="1440000" marR="0" lvl="3" indent="-3240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85000"/>
                  <a:buFont typeface="Arial" charset="0"/>
                  <a:buChar char="–"/>
                  <a:tabLst/>
                  <a:defRPr/>
                </a:pPr>
                <a:endParaRPr kumimoji="0" lang="de-AT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80528" y="1107328"/>
                <a:ext cx="8928992" cy="5490024"/>
              </a:xfrm>
              <a:prstGeom prst="rect">
                <a:avLst/>
              </a:prstGeom>
              <a:blipFill rotWithShape="1">
                <a:blip r:embed="rId2"/>
                <a:stretch>
                  <a:fillRect t="-889" r="-2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0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6972300" cy="47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eaLnBrk="1" hangingPunct="1">
              <a:lnSpc>
                <a:spcPts val="3000"/>
              </a:lnSpc>
            </a:pPr>
            <a:r>
              <a:rPr lang="de-AT" sz="3000" dirty="0" smtClean="0">
                <a:solidFill>
                  <a:srgbClr val="AE002C"/>
                </a:solidFill>
              </a:rPr>
              <a:t>Quality </a:t>
            </a:r>
            <a:r>
              <a:rPr lang="de-AT" sz="3000" dirty="0" err="1" smtClean="0">
                <a:solidFill>
                  <a:srgbClr val="AE002C"/>
                </a:solidFill>
              </a:rPr>
              <a:t>assessment</a:t>
            </a:r>
            <a:r>
              <a:rPr lang="de-AT" sz="3000" dirty="0" smtClean="0">
                <a:solidFill>
                  <a:srgbClr val="AE002C"/>
                </a:solidFill>
              </a:rPr>
              <a:t> on FDP </a:t>
            </a:r>
            <a:r>
              <a:rPr lang="de-AT" sz="3000" dirty="0" err="1" smtClean="0">
                <a:solidFill>
                  <a:srgbClr val="AE002C"/>
                </a:solidFill>
              </a:rPr>
              <a:t>level</a:t>
            </a:r>
            <a:endParaRPr lang="de-AT" sz="3000" dirty="0" smtClean="0">
              <a:solidFill>
                <a:srgbClr val="AE002C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153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 rechteckige Legende 6"/>
          <p:cNvSpPr/>
          <p:nvPr/>
        </p:nvSpPr>
        <p:spPr>
          <a:xfrm>
            <a:off x="467544" y="4437112"/>
            <a:ext cx="2664296" cy="1800200"/>
          </a:xfrm>
          <a:prstGeom prst="wedgeRoundRectCallout">
            <a:avLst>
              <a:gd name="adj1" fmla="val 629"/>
              <a:gd name="adj2" fmla="val -7831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The educational attainment (</a:t>
            </a:r>
            <a:r>
              <a:rPr lang="en-US" sz="1700" i="1" dirty="0" smtClean="0">
                <a:solidFill>
                  <a:schemeClr val="bg1">
                    <a:lumMod val="65000"/>
                  </a:schemeClr>
                </a:solidFill>
              </a:rPr>
              <a:t>EDU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) is delivered by one single register. The quality indicator is derived by three </a:t>
            </a:r>
            <a:r>
              <a:rPr lang="en-US" sz="1700" dirty="0" err="1" smtClean="0">
                <a:solidFill>
                  <a:schemeClr val="bg1">
                    <a:lumMod val="65000"/>
                  </a:schemeClr>
                </a:solidFill>
              </a:rPr>
              <a:t>hyperdimensions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3491880" y="4437112"/>
            <a:ext cx="2088232" cy="1800200"/>
          </a:xfrm>
          <a:prstGeom prst="wedgeRoundRectCallout">
            <a:avLst>
              <a:gd name="adj1" fmla="val -6905"/>
              <a:gd name="adj2" fmla="val -9270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There are still missing values (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with quality=0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 that decrease the quality indicator in the CDB.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6444208" y="4437112"/>
            <a:ext cx="2232248" cy="1800200"/>
          </a:xfrm>
          <a:prstGeom prst="wedgeRoundRectCallout">
            <a:avLst>
              <a:gd name="adj1" fmla="val -61751"/>
              <a:gd name="adj2" fmla="val -834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imputations of </a:t>
            </a:r>
            <a:r>
              <a:rPr lang="en-US" smtClean="0"/>
              <a:t>missing values, </a:t>
            </a:r>
            <a:r>
              <a:rPr lang="en-US" dirty="0" smtClean="0"/>
              <a:t>we assess the quality indicator of the attribute </a:t>
            </a:r>
            <a:r>
              <a:rPr lang="en-US" i="1" dirty="0" smtClean="0"/>
              <a:t>EDU</a:t>
            </a:r>
            <a:r>
              <a:rPr lang="en-US" dirty="0" smtClean="0"/>
              <a:t> in the Final Data Pool.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r>
              <a:rPr lang="de-AT" dirty="0" smtClean="0"/>
              <a:t> </a:t>
            </a:r>
            <a:r>
              <a:rPr lang="en-GB" dirty="0" smtClean="0"/>
              <a:t>of</a:t>
            </a:r>
            <a:r>
              <a:rPr lang="de-AT" dirty="0" smtClean="0"/>
              <a:t> </a:t>
            </a:r>
            <a:r>
              <a:rPr lang="en-GB" dirty="0" smtClean="0"/>
              <a:t>the</a:t>
            </a:r>
            <a:r>
              <a:rPr lang="de-AT" dirty="0" smtClean="0"/>
              <a:t> RBLMS 2015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Inhaltsplatzhalt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60817055"/>
                  </p:ext>
                </p:extLst>
              </p:nvPr>
            </p:nvGraphicFramePr>
            <p:xfrm>
              <a:off x="323528" y="1124744"/>
              <a:ext cx="8424939" cy="3960440"/>
            </p:xfrm>
            <a:graphic>
              <a:graphicData uri="http://schemas.openxmlformats.org/drawingml/2006/table">
                <a:tbl>
                  <a:tblPr firstRow="1" firstCol="1" bandCol="1">
                    <a:tableStyleId>{5C22544A-7EE6-4342-B048-85BDC9FD1C3A}</a:tableStyleId>
                  </a:tblPr>
                  <a:tblGrid>
                    <a:gridCol w="2371376"/>
                    <a:gridCol w="1096315"/>
                    <a:gridCol w="619656"/>
                    <a:gridCol w="619656"/>
                    <a:gridCol w="619656"/>
                    <a:gridCol w="619656"/>
                    <a:gridCol w="619656"/>
                    <a:gridCol w="619656"/>
                    <a:gridCol w="619656"/>
                    <a:gridCol w="619656"/>
                  </a:tblGrid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b="1" u="none" strike="noStrike" dirty="0">
                              <a:effectLst/>
                            </a:rPr>
                            <a:t>CDB</a:t>
                          </a:r>
                          <a:endParaRPr lang="de-AT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b="1" u="none" strike="noStrike" dirty="0">
                              <a:effectLst/>
                            </a:rPr>
                            <a:t>FDP</a:t>
                          </a:r>
                          <a:endParaRPr lang="de-AT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</a:tr>
                  <a:tr h="768428"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Type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AT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HD</a:t>
                          </a:r>
                          <a:r>
                            <a:rPr lang="en-GB" sz="1800" u="none" strike="noStrike" baseline="30000" dirty="0">
                              <a:effectLst/>
                            </a:rPr>
                            <a:t>E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AT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%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Imp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HD</a:t>
                          </a:r>
                          <a:r>
                            <a:rPr lang="en-GB" sz="1800" u="none" strike="noStrike" baseline="30000" dirty="0">
                              <a:effectLst/>
                            </a:rPr>
                            <a:t>I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AT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HD</a:t>
                          </a:r>
                          <a:r>
                            <a:rPr lang="en-GB" sz="1800" u="none" strike="noStrike" baseline="30000" dirty="0">
                              <a:effectLst/>
                            </a:rPr>
                            <a:t>E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AT" sz="18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de-AT" sz="1800" b="0" i="0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Age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&lt;0.01</a:t>
                          </a: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0.73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1.00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Legal marital status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0.93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0.94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1.54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0.79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0.95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Country of birth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</a:t>
                          </a: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0.34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0.96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Sex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Country of citizenship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</a:t>
                          </a: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0.84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Family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status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 err="1">
                              <a:effectLst/>
                            </a:rPr>
                            <a:t>derived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9.59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0.97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62980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Field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of</a:t>
                          </a:r>
                          <a:r>
                            <a:rPr lang="de-AT" sz="1800" u="none" strike="noStrike" dirty="0">
                              <a:effectLst/>
                            </a:rPr>
                            <a:t>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educational</a:t>
                          </a:r>
                          <a:r>
                            <a:rPr lang="de-AT" sz="1800" u="none" strike="noStrike" dirty="0">
                              <a:effectLst/>
                            </a:rPr>
                            <a:t>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attainment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 err="1">
                              <a:effectLst/>
                            </a:rPr>
                            <a:t>unique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Educational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attainment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 err="1">
                              <a:effectLst/>
                            </a:rPr>
                            <a:t>unique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Inhaltsplatzhalter 9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60817055"/>
                  </p:ext>
                </p:extLst>
              </p:nvPr>
            </p:nvGraphicFramePr>
            <p:xfrm>
              <a:off x="323528" y="1124744"/>
              <a:ext cx="8424939" cy="3960440"/>
            </p:xfrm>
            <a:graphic>
              <a:graphicData uri="http://schemas.openxmlformats.org/drawingml/2006/table">
                <a:tbl>
                  <a:tblPr firstRow="1" firstCol="1" bandCol="1">
                    <a:tableStyleId>{5C22544A-7EE6-4342-B048-85BDC9FD1C3A}</a:tableStyleId>
                  </a:tblPr>
                  <a:tblGrid>
                    <a:gridCol w="2371376"/>
                    <a:gridCol w="1096315"/>
                    <a:gridCol w="619656"/>
                    <a:gridCol w="619656"/>
                    <a:gridCol w="619656"/>
                    <a:gridCol w="619656"/>
                    <a:gridCol w="619656"/>
                    <a:gridCol w="619656"/>
                    <a:gridCol w="619656"/>
                    <a:gridCol w="619656"/>
                  </a:tblGrid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 gridSpan="3"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b="1" u="none" strike="noStrike" dirty="0">
                              <a:effectLst/>
                            </a:rPr>
                            <a:t>CDB</a:t>
                          </a:r>
                          <a:endParaRPr lang="de-AT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gridSpan="5"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b="1" u="none" strike="noStrike" dirty="0">
                              <a:effectLst/>
                            </a:rPr>
                            <a:t>FDP</a:t>
                          </a:r>
                          <a:endParaRPr lang="de-AT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 anchor="b"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AT"/>
                        </a:p>
                      </a:txBody>
                      <a:tcPr/>
                    </a:tc>
                  </a:tr>
                  <a:tr h="768428"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Type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>
                        <a:blipFill rotWithShape="1">
                          <a:blip r:embed="rId3"/>
                          <a:stretch>
                            <a:fillRect l="-563366" t="-45238" r="-705941" b="-38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HD</a:t>
                          </a:r>
                          <a:r>
                            <a:rPr lang="en-GB" sz="1800" u="none" strike="noStrike" baseline="30000" dirty="0">
                              <a:effectLst/>
                            </a:rPr>
                            <a:t>E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>
                        <a:blipFill rotWithShape="1">
                          <a:blip r:embed="rId3"/>
                          <a:stretch>
                            <a:fillRect l="-756863" t="-45238" r="-499020" b="-38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%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Imp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HD</a:t>
                          </a:r>
                          <a:r>
                            <a:rPr lang="en-GB" sz="1800" u="none" strike="noStrike" baseline="30000" dirty="0">
                              <a:effectLst/>
                            </a:rPr>
                            <a:t>I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>
                        <a:blipFill rotWithShape="1">
                          <a:blip r:embed="rId3"/>
                          <a:stretch>
                            <a:fillRect l="-1055882" t="-45238" r="-200000" b="-38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GB" sz="1800" u="none" strike="noStrike" dirty="0">
                              <a:effectLst/>
                            </a:rPr>
                            <a:t>HD</a:t>
                          </a:r>
                          <a:r>
                            <a:rPr lang="en-GB" sz="1800" u="none" strike="noStrike" baseline="30000" dirty="0">
                              <a:effectLst/>
                            </a:rPr>
                            <a:t>E</a:t>
                          </a:r>
                          <a:endParaRPr lang="en-GB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9525" marR="9525" marT="9525" marB="0">
                        <a:blipFill rotWithShape="1">
                          <a:blip r:embed="rId3"/>
                          <a:stretch>
                            <a:fillRect l="-1254902" t="-45238" r="-980" b="-388095"/>
                          </a:stretch>
                        </a:blipFill>
                      </a:tcPr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Age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</a:t>
                          </a: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de-AT" sz="18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0.73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1.00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Legal marital status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0.93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0.94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1.54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0.79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0.95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Country of birth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</a:t>
                          </a: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0.34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0.96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algn="r" defTabSz="914400" rtl="0" eaLnBrk="1" fontAlgn="b" latinLnBrk="0" hangingPunct="1"/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Sex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Country of citizenship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>
                              <a:effectLst/>
                            </a:rPr>
                            <a:t>multiple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1.00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&lt;</a:t>
                          </a: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0.84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0.99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Family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status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 err="1">
                              <a:effectLst/>
                            </a:rPr>
                            <a:t>derived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0.85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8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9.59</a:t>
                          </a: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0.97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0.96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629804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>
                              <a:effectLst/>
                            </a:rPr>
                            <a:t>Field of educational attainment</a:t>
                          </a:r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 err="1">
                              <a:effectLst/>
                            </a:rPr>
                            <a:t>unique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  <a:tr h="320276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AT" sz="1800" u="none" strike="noStrike" dirty="0">
                              <a:effectLst/>
                            </a:rPr>
                            <a:t>Educational </a:t>
                          </a:r>
                          <a:r>
                            <a:rPr lang="de-AT" sz="1800" u="none" strike="noStrike" dirty="0" err="1">
                              <a:effectLst/>
                            </a:rPr>
                            <a:t>attainment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AT" sz="1800" u="none" strike="noStrike" dirty="0" err="1">
                              <a:effectLst/>
                            </a:rPr>
                            <a:t>unique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AT" sz="18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AT" sz="1800" u="none" strike="noStrike" dirty="0" smtClean="0">
                              <a:effectLst/>
                            </a:rPr>
                            <a:t>0.88</a:t>
                          </a:r>
                          <a:endParaRPr lang="de-AT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/>
                          </a:endParaRPr>
                        </a:p>
                      </a:txBody>
                      <a:tcPr marL="9525" marR="9525" marT="9525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07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Usability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indicators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42844" y="1071546"/>
            <a:ext cx="7848872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Raw data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Which register delivers a certain attribute with the highest quality indicator?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Is there a register with a below-average quality for all delivered attributes?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Is the quality indicator of a certain attribute worse than in the last delivery?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Results of the </a:t>
            </a:r>
            <a:r>
              <a:rPr lang="en-US" dirty="0" err="1" smtClean="0">
                <a:solidFill>
                  <a:srgbClr val="333333"/>
                </a:solidFill>
              </a:rPr>
              <a:t>hyperdimensions</a:t>
            </a:r>
            <a:r>
              <a:rPr lang="en-US" dirty="0" smtClean="0">
                <a:solidFill>
                  <a:srgbClr val="333333"/>
                </a:solidFill>
              </a:rPr>
              <a:t> on this level for quality reports and information to data owners on aggregated level (quality indicator on register level)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333333"/>
              </a:solidFill>
            </a:endParaRPr>
          </a:p>
          <a:p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Central Database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Is there any advancement of data quality by the use </a:t>
            </a:r>
            <a:br>
              <a:rPr lang="en-US" dirty="0" smtClean="0">
                <a:solidFill>
                  <a:srgbClr val="333333"/>
                </a:solidFill>
              </a:rPr>
            </a:br>
            <a:r>
              <a:rPr lang="en-US" dirty="0" smtClean="0">
                <a:solidFill>
                  <a:srgbClr val="333333"/>
                </a:solidFill>
              </a:rPr>
              <a:t>of multiple data sources?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Comparison with prior data on this stage – </a:t>
            </a:r>
            <a:br>
              <a:rPr lang="en-US" dirty="0" smtClean="0">
                <a:solidFill>
                  <a:srgbClr val="333333"/>
                </a:solidFill>
              </a:rPr>
            </a:br>
            <a:r>
              <a:rPr lang="en-US" dirty="0" smtClean="0">
                <a:solidFill>
                  <a:srgbClr val="333333"/>
                </a:solidFill>
              </a:rPr>
              <a:t>plausibility checks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333333"/>
              </a:solidFill>
            </a:endParaRPr>
          </a:p>
          <a:p>
            <a:r>
              <a:rPr lang="en-US" sz="2600" b="1" dirty="0" smtClean="0">
                <a:solidFill>
                  <a:schemeClr val="accent6">
                    <a:lumMod val="75000"/>
                  </a:schemeClr>
                </a:solidFill>
              </a:rPr>
              <a:t>Final Data Pool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Quality reports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Comparison of attributes for further advancement</a:t>
            </a:r>
            <a:endParaRPr lang="en-US" dirty="0" smtClean="0">
              <a:solidFill>
                <a:srgbClr val="333333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Comparison of results over time</a:t>
            </a:r>
            <a:endParaRPr lang="en-US" dirty="0">
              <a:solidFill>
                <a:srgbClr val="333333"/>
              </a:solidFill>
            </a:endParaRP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</p:nvPr>
        </p:nvGraphicFramePr>
        <p:xfrm>
          <a:off x="5143504" y="3643314"/>
          <a:ext cx="4283968" cy="268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69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Potentials and </a:t>
            </a:r>
            <a:r>
              <a:rPr lang="de-AT" dirty="0" err="1" smtClean="0"/>
              <a:t>perspectives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024855"/>
            <a:ext cx="882047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600" b="1" dirty="0" smtClean="0">
                <a:solidFill>
                  <a:srgbClr val="333333"/>
                </a:solidFill>
              </a:rPr>
              <a:t>Quality indicators on register level</a:t>
            </a:r>
          </a:p>
          <a:p>
            <a:r>
              <a:rPr lang="en-US" sz="2200" i="1" dirty="0" smtClean="0">
                <a:solidFill>
                  <a:srgbClr val="333333"/>
                </a:solidFill>
              </a:rPr>
              <a:t>     - each attribute in each register is associated with a quality indicator</a:t>
            </a:r>
          </a:p>
          <a:p>
            <a:r>
              <a:rPr lang="en-US" sz="2200" i="1" dirty="0" smtClean="0">
                <a:solidFill>
                  <a:srgbClr val="333333"/>
                </a:solidFill>
              </a:rPr>
              <a:t>     - indicators can also be used for other projects and deliver</a:t>
            </a:r>
          </a:p>
          <a:p>
            <a:r>
              <a:rPr lang="en-US" sz="2200" i="1" dirty="0" smtClean="0">
                <a:solidFill>
                  <a:srgbClr val="333333"/>
                </a:solidFill>
              </a:rPr>
              <a:t>        essential information about the quality</a:t>
            </a:r>
          </a:p>
          <a:p>
            <a:endParaRPr lang="en-US" dirty="0" smtClean="0">
              <a:solidFill>
                <a:srgbClr val="333333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sz="2600" b="1" dirty="0" smtClean="0">
                <a:solidFill>
                  <a:srgbClr val="333333"/>
                </a:solidFill>
              </a:rPr>
              <a:t>Quality indicators for the Final Data Pool of register-based statistics</a:t>
            </a:r>
            <a:endParaRPr lang="en-US" sz="2600" dirty="0" smtClean="0">
              <a:solidFill>
                <a:srgbClr val="333333"/>
              </a:solidFill>
            </a:endParaRPr>
          </a:p>
          <a:p>
            <a:r>
              <a:rPr lang="en-US" sz="2200" i="1" dirty="0" smtClean="0">
                <a:solidFill>
                  <a:srgbClr val="333333"/>
                </a:solidFill>
              </a:rPr>
              <a:t>    - indicator for each attribute which covers all quality-related aspects</a:t>
            </a:r>
          </a:p>
          <a:p>
            <a:r>
              <a:rPr lang="en-US" sz="2200" i="1" dirty="0" smtClean="0">
                <a:solidFill>
                  <a:srgbClr val="333333"/>
                </a:solidFill>
              </a:rPr>
              <a:t>	quality of the register</a:t>
            </a:r>
          </a:p>
          <a:p>
            <a:r>
              <a:rPr lang="en-US" sz="2200" i="1" dirty="0" smtClean="0">
                <a:solidFill>
                  <a:srgbClr val="333333"/>
                </a:solidFill>
              </a:rPr>
              <a:t>	quality of imputations</a:t>
            </a:r>
            <a:endParaRPr lang="en-US" sz="2800" b="1" dirty="0" smtClean="0">
              <a:solidFill>
                <a:srgbClr val="333333"/>
              </a:solidFill>
            </a:endParaRPr>
          </a:p>
          <a:p>
            <a:r>
              <a:rPr lang="en-US" sz="2400" b="1" i="1" dirty="0" smtClean="0">
                <a:solidFill>
                  <a:srgbClr val="333333"/>
                </a:solidFill>
              </a:rPr>
              <a:t>    - </a:t>
            </a:r>
            <a:r>
              <a:rPr lang="en-US" sz="2200" i="1" dirty="0" smtClean="0">
                <a:solidFill>
                  <a:srgbClr val="333333"/>
                </a:solidFill>
              </a:rPr>
              <a:t>The experience gained with the new census type can be of use for</a:t>
            </a:r>
          </a:p>
          <a:p>
            <a:r>
              <a:rPr lang="en-US" sz="2200" i="1" dirty="0" smtClean="0">
                <a:solidFill>
                  <a:srgbClr val="333333"/>
                </a:solidFill>
              </a:rPr>
              <a:t>       other population and </a:t>
            </a:r>
            <a:r>
              <a:rPr lang="de-AT" sz="2200" i="1" dirty="0" err="1" smtClean="0">
                <a:solidFill>
                  <a:srgbClr val="333333"/>
                </a:solidFill>
              </a:rPr>
              <a:t>household</a:t>
            </a:r>
            <a:r>
              <a:rPr lang="de-AT" sz="2200" i="1" dirty="0" smtClean="0">
                <a:solidFill>
                  <a:srgbClr val="333333"/>
                </a:solidFill>
              </a:rPr>
              <a:t> </a:t>
            </a:r>
            <a:r>
              <a:rPr lang="de-AT" sz="2200" i="1" dirty="0" err="1" smtClean="0">
                <a:solidFill>
                  <a:srgbClr val="333333"/>
                </a:solidFill>
              </a:rPr>
              <a:t>surveys</a:t>
            </a:r>
            <a:endParaRPr lang="de-AT" sz="2200" i="1" dirty="0" smtClean="0">
              <a:solidFill>
                <a:srgbClr val="333333"/>
              </a:solidFill>
            </a:endParaRPr>
          </a:p>
          <a:p>
            <a:r>
              <a:rPr lang="de-DE" sz="2200" i="1" dirty="0" smtClean="0">
                <a:solidFill>
                  <a:srgbClr val="333333"/>
                </a:solidFill>
              </a:rPr>
              <a:t>    - The </a:t>
            </a:r>
            <a:r>
              <a:rPr lang="de-DE" sz="2200" i="1" dirty="0" err="1" smtClean="0">
                <a:solidFill>
                  <a:srgbClr val="333333"/>
                </a:solidFill>
              </a:rPr>
              <a:t>quality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framework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can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be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used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for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other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register-based</a:t>
            </a:r>
            <a:r>
              <a:rPr lang="de-DE" sz="2200" i="1" dirty="0" smtClean="0">
                <a:solidFill>
                  <a:srgbClr val="333333"/>
                </a:solidFill>
              </a:rPr>
              <a:t> </a:t>
            </a:r>
            <a:r>
              <a:rPr lang="de-DE" sz="2200" i="1" dirty="0" err="1" smtClean="0">
                <a:solidFill>
                  <a:srgbClr val="333333"/>
                </a:solidFill>
              </a:rPr>
              <a:t>statistics</a:t>
            </a:r>
            <a:endParaRPr lang="en-US" sz="2200" i="1" dirty="0" smtClean="0">
              <a:solidFill>
                <a:srgbClr val="333333"/>
              </a:solidFill>
            </a:endParaRPr>
          </a:p>
          <a:p>
            <a:endParaRPr lang="en-US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Information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35320"/>
            <a:ext cx="8928992" cy="5418016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ts val="600"/>
              </a:spcAft>
            </a:pPr>
            <a:r>
              <a:rPr lang="en-GB" sz="2900" dirty="0" smtClean="0"/>
              <a:t>Austrian Journal </a:t>
            </a:r>
            <a:r>
              <a:rPr lang="en-GB" sz="2900" smtClean="0"/>
              <a:t>of Statistics, </a:t>
            </a:r>
            <a:r>
              <a:rPr lang="en-GB" sz="2900" dirty="0" smtClean="0"/>
              <a:t>Vol. 39 (</a:t>
            </a:r>
            <a:r>
              <a:rPr lang="en-GB" sz="2900" smtClean="0"/>
              <a:t>2010), </a:t>
            </a:r>
            <a:r>
              <a:rPr lang="en-GB" sz="2900" dirty="0" smtClean="0"/>
              <a:t>No. 4</a:t>
            </a:r>
          </a:p>
          <a:p>
            <a:pPr marL="720000" lvl="2" indent="0">
              <a:buNone/>
            </a:pPr>
            <a:r>
              <a:rPr lang="en-GB" sz="1800" dirty="0" smtClean="0">
                <a:hlinkClick r:id="rId3"/>
              </a:rPr>
              <a:t>http://www.stat.tugraz.at/AJS/ausg104/104Berka.pdf</a:t>
            </a:r>
            <a:endParaRPr lang="en-GB" sz="1600" dirty="0" smtClean="0"/>
          </a:p>
          <a:p>
            <a:pPr lvl="1">
              <a:spcAft>
                <a:spcPts val="600"/>
              </a:spcAft>
            </a:pPr>
            <a:r>
              <a:rPr lang="en-GB" sz="2900" err="1" smtClean="0"/>
              <a:t>Statistica</a:t>
            </a:r>
            <a:r>
              <a:rPr lang="en-GB" sz="2900" smtClean="0"/>
              <a:t> Neerlandica, </a:t>
            </a:r>
            <a:r>
              <a:rPr lang="en-GB" sz="2900" dirty="0" smtClean="0"/>
              <a:t>Volume 66 (</a:t>
            </a:r>
            <a:r>
              <a:rPr lang="en-GB" sz="2900" smtClean="0"/>
              <a:t>2012), </a:t>
            </a:r>
            <a:r>
              <a:rPr lang="en-GB" sz="2900" dirty="0" smtClean="0"/>
              <a:t>Issue 1</a:t>
            </a:r>
          </a:p>
          <a:p>
            <a:pPr lvl="1"/>
            <a:r>
              <a:rPr lang="en-US" sz="2800" dirty="0"/>
              <a:t>Journal of </a:t>
            </a:r>
            <a:r>
              <a:rPr lang="en-US" sz="2800"/>
              <a:t>Official </a:t>
            </a:r>
            <a:r>
              <a:rPr lang="en-US" sz="2800" smtClean="0"/>
              <a:t>Statistics, </a:t>
            </a:r>
            <a:r>
              <a:rPr lang="en-US" sz="2800" dirty="0"/>
              <a:t>Vol</a:t>
            </a:r>
            <a:r>
              <a:rPr lang="en-US" sz="2800"/>
              <a:t>. </a:t>
            </a:r>
            <a:r>
              <a:rPr lang="en-US" sz="2800" smtClean="0"/>
              <a:t>31, </a:t>
            </a:r>
            <a:r>
              <a:rPr lang="en-US" sz="2800" dirty="0"/>
              <a:t>No. 2</a:t>
            </a:r>
            <a:endParaRPr lang="en-US" sz="2900" dirty="0"/>
          </a:p>
          <a:p>
            <a:pPr marL="720000" lvl="2" indent="0">
              <a:buNone/>
            </a:pPr>
            <a:r>
              <a:rPr lang="de-AT" sz="1800" dirty="0">
                <a:hlinkClick r:id="rId4"/>
              </a:rPr>
              <a:t>http://</a:t>
            </a:r>
            <a:r>
              <a:rPr lang="de-AT" sz="1800" dirty="0" smtClean="0">
                <a:hlinkClick r:id="rId4"/>
              </a:rPr>
              <a:t>dx.doi.org/10.1515/JOS-2015-0015</a:t>
            </a:r>
            <a:endParaRPr lang="en-GB" sz="1800" dirty="0" smtClean="0"/>
          </a:p>
          <a:p>
            <a:pPr lvl="1"/>
            <a:r>
              <a:rPr lang="en-GB" dirty="0" smtClean="0"/>
              <a:t>Austrian </a:t>
            </a:r>
            <a:r>
              <a:rPr lang="en-GB" dirty="0"/>
              <a:t>Journal of Statistics Vol</a:t>
            </a:r>
            <a:r>
              <a:rPr lang="en-GB"/>
              <a:t>. </a:t>
            </a:r>
            <a:r>
              <a:rPr lang="en-GB" smtClean="0"/>
              <a:t>45, </a:t>
            </a:r>
            <a:r>
              <a:rPr lang="en-GB" dirty="0"/>
              <a:t>No. </a:t>
            </a:r>
            <a:r>
              <a:rPr lang="en-GB" dirty="0" smtClean="0"/>
              <a:t>2 </a:t>
            </a:r>
            <a:r>
              <a:rPr lang="en-GB" sz="1800" dirty="0" smtClean="0">
                <a:hlinkClick r:id="rId5"/>
              </a:rPr>
              <a:t>https</a:t>
            </a:r>
            <a:r>
              <a:rPr lang="en-GB" sz="1800" dirty="0">
                <a:hlinkClick r:id="rId5"/>
              </a:rPr>
              <a:t>://</a:t>
            </a:r>
            <a:r>
              <a:rPr lang="en-GB" sz="1800" dirty="0" smtClean="0">
                <a:hlinkClick r:id="rId5"/>
              </a:rPr>
              <a:t>www.ajs.or.at/index.php/ajs/article/view/vol45-2-1/273</a:t>
            </a:r>
            <a:endParaRPr lang="en-GB" sz="1800" dirty="0"/>
          </a:p>
          <a:p>
            <a:pPr lvl="1"/>
            <a:r>
              <a:rPr lang="en-GB" dirty="0" smtClean="0"/>
              <a:t>Documentation of Methods </a:t>
            </a:r>
            <a:r>
              <a:rPr lang="en-GB" sz="1800" dirty="0">
                <a:hlinkClick r:id="rId6"/>
              </a:rPr>
              <a:t>http://www.statistik.at/web_de/static/documentation_of_methods_077211.pdf</a:t>
            </a:r>
            <a:endParaRPr lang="en-GB" sz="1800" dirty="0"/>
          </a:p>
          <a:p>
            <a:pPr lvl="1"/>
            <a:r>
              <a:rPr lang="en-GB" dirty="0"/>
              <a:t>Q2016 </a:t>
            </a:r>
            <a:r>
              <a:rPr lang="en-GB" sz="1800" dirty="0">
                <a:hlinkClick r:id="rId7"/>
              </a:rPr>
              <a:t>http://www.ine.es/q2016/docs/q2016Final00021.pdf</a:t>
            </a:r>
            <a:endParaRPr lang="en-GB" sz="1800" dirty="0"/>
          </a:p>
          <a:p>
            <a:pPr lvl="1"/>
            <a:r>
              <a:rPr lang="en-GB" dirty="0" smtClean="0"/>
              <a:t>Q2018 </a:t>
            </a:r>
            <a:r>
              <a:rPr lang="en-GB" sz="1800" dirty="0">
                <a:hlinkClick r:id="rId8"/>
              </a:rPr>
              <a:t>https://www.q2018.pl/wp-content/uploads/Sessions/Session%2011/Johannes%20Gussenbauer/Session%2011_Johannes%20Gussenbauer.docx</a:t>
            </a:r>
            <a:endParaRPr lang="en-GB" sz="1800" dirty="0"/>
          </a:p>
          <a:p>
            <a:pPr lvl="1"/>
            <a:r>
              <a:rPr lang="de-AT" sz="2800" dirty="0" err="1" smtClean="0"/>
              <a:t>ESSNet</a:t>
            </a:r>
            <a:r>
              <a:rPr lang="de-AT" sz="2800" dirty="0" smtClean="0"/>
              <a:t> </a:t>
            </a:r>
            <a:r>
              <a:rPr lang="de-AT" sz="2800" dirty="0" err="1" smtClean="0"/>
              <a:t>Komuso</a:t>
            </a:r>
            <a:r>
              <a:rPr lang="de-AT" sz="2800" dirty="0"/>
              <a:t> (</a:t>
            </a:r>
            <a:r>
              <a:rPr lang="de-AT" sz="2800" dirty="0" err="1" smtClean="0"/>
              <a:t>forthcoming</a:t>
            </a:r>
            <a:r>
              <a:rPr lang="de-AT" sz="2800" dirty="0" smtClean="0"/>
              <a:t>)</a:t>
            </a:r>
            <a:r>
              <a:rPr lang="en-GB" sz="2800" dirty="0" smtClean="0"/>
              <a:t>	 </a:t>
            </a:r>
            <a:r>
              <a:rPr lang="de-AT" sz="1800" dirty="0" smtClean="0">
                <a:hlinkClick r:id="rId9"/>
              </a:rPr>
              <a:t>https</a:t>
            </a:r>
            <a:r>
              <a:rPr lang="de-AT" sz="1800" dirty="0">
                <a:hlinkClick r:id="rId9"/>
              </a:rPr>
              <a:t>://</a:t>
            </a:r>
            <a:r>
              <a:rPr lang="de-AT" sz="1800" dirty="0" smtClean="0">
                <a:hlinkClick r:id="rId9"/>
              </a:rPr>
              <a:t>ec.europa.eu/eurostat/cros/content/essnet-quality-multisource-statistics-komuso_en</a:t>
            </a:r>
            <a:endParaRPr lang="en-GB" dirty="0" smtClean="0"/>
          </a:p>
          <a:p>
            <a:pPr marL="720000" lvl="2" indent="0">
              <a:buNone/>
            </a:pPr>
            <a:endParaRPr lang="en-GB" sz="1600" dirty="0" smtClean="0"/>
          </a:p>
          <a:p>
            <a:pPr lvl="2">
              <a:buNone/>
            </a:pPr>
            <a:endParaRPr lang="de-DE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060848"/>
            <a:ext cx="28666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r>
              <a:rPr lang="de-DE" sz="1500" i="1" dirty="0" smtClean="0">
                <a:solidFill>
                  <a:srgbClr val="6E8080"/>
                </a:solidFill>
              </a:rPr>
              <a:t>Manuela Lenk</a:t>
            </a: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Contact information:</a:t>
            </a:r>
          </a:p>
          <a:p>
            <a:pPr algn="r"/>
            <a:r>
              <a:rPr lang="en-US" sz="1500" i="1" err="1" smtClean="0">
                <a:solidFill>
                  <a:srgbClr val="6E8080"/>
                </a:solidFill>
              </a:rPr>
              <a:t>Guglgasse</a:t>
            </a:r>
            <a:r>
              <a:rPr lang="en-US" sz="1500" i="1" smtClean="0">
                <a:solidFill>
                  <a:srgbClr val="6E8080"/>
                </a:solidFill>
              </a:rPr>
              <a:t> 13, </a:t>
            </a:r>
            <a:r>
              <a:rPr lang="en-US" sz="1500" i="1" dirty="0" smtClean="0">
                <a:solidFill>
                  <a:srgbClr val="6E8080"/>
                </a:solidFill>
              </a:rPr>
              <a:t>1110 Vienna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phone: +43 (1) 71128-8283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fax: +43 (1) 71128-7445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manuela.lenk@statistik.gv.at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491880" y="1927866"/>
            <a:ext cx="5400600" cy="175432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600" dirty="0">
                <a:solidFill>
                  <a:srgbClr val="AE002C"/>
                </a:solidFill>
              </a:rPr>
              <a:t>Quality assessment of register based statistics</a:t>
            </a:r>
            <a:endParaRPr lang="de-AT" sz="3600" dirty="0">
              <a:solidFill>
                <a:srgbClr val="AE002C"/>
              </a:solidFill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563888" y="3645024"/>
            <a:ext cx="5215640" cy="127419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435404" y="371703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rgbClr val="AE002C"/>
                </a:solidFill>
              </a:rPr>
              <a:t>Workshop on Survey Statistics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dirty="0" err="1" smtClean="0"/>
              <a:t>Comparison</a:t>
            </a:r>
            <a:r>
              <a:rPr lang="de-DE" dirty="0" smtClean="0"/>
              <a:t> Registers </a:t>
            </a:r>
            <a:endParaRPr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9861" y="1052736"/>
            <a:ext cx="8646801" cy="44572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Family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Allowance R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egister (FAR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)</a:t>
            </a: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de-AT" sz="2400" dirty="0"/>
              <a:t>C</a:t>
            </a:r>
            <a:r>
              <a:rPr lang="de-AT" sz="2400" dirty="0" smtClean="0"/>
              <a:t>entral </a:t>
            </a:r>
            <a:r>
              <a:rPr lang="de-AT" sz="2400" dirty="0"/>
              <a:t>R</a:t>
            </a:r>
            <a:r>
              <a:rPr lang="de-AT" sz="2400" dirty="0" smtClean="0"/>
              <a:t>egister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F</a:t>
            </a:r>
            <a:r>
              <a:rPr lang="de-AT" sz="2400" dirty="0" err="1" smtClean="0"/>
              <a:t>oreigners</a:t>
            </a:r>
            <a:r>
              <a:rPr lang="de-AT" sz="2400" dirty="0" smtClean="0"/>
              <a:t>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(CRF)</a:t>
            </a:r>
            <a:endParaRPr lang="en-US" sz="2400" dirty="0">
              <a:solidFill>
                <a:srgbClr val="333333"/>
              </a:solidFill>
              <a:latin typeface="Calibri" pitchFamily="34" charset="0"/>
            </a:endParaRP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Registers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Public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ervants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of the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Federal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tate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and the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Federal Provinces (RPS)</a:t>
            </a:r>
            <a:endParaRPr lang="en-US" sz="2400" dirty="0">
              <a:solidFill>
                <a:srgbClr val="333333"/>
              </a:solidFill>
              <a:latin typeface="Calibri" pitchFamily="34" charset="0"/>
            </a:endParaRP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Register of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Car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O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wners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(COR)</a:t>
            </a: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Register of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Social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W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elfare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R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ecipients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(SWR)</a:t>
            </a: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Conscription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Register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(CR)</a:t>
            </a: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Register of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Alternative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C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ivilian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S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ervice </a:t>
            </a: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(ACSR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)</a:t>
            </a:r>
          </a:p>
          <a:p>
            <a:pPr marL="355600" indent="-355600" fontAlgn="auto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200" dirty="0" smtClean="0">
              <a:solidFill>
                <a:srgbClr val="333333"/>
              </a:solidFill>
              <a:latin typeface="Calibri" pitchFamily="34" charset="0"/>
              <a:cs typeface="+mn-cs"/>
            </a:endParaRPr>
          </a:p>
          <a:p>
            <a:pPr marL="355600" indent="-355600" fontAlgn="auto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200" dirty="0" smtClean="0">
                <a:solidFill>
                  <a:srgbClr val="333333"/>
                </a:solidFill>
                <a:latin typeface="Calibri" pitchFamily="34" charset="0"/>
                <a:cs typeface="+mn-cs"/>
              </a:rPr>
              <a:t>About 50 data-holders</a:t>
            </a:r>
            <a:endParaRPr lang="de-AT" sz="2200" dirty="0" err="1">
              <a:solidFill>
                <a:srgbClr val="333333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0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principle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redundancy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de-DE" sz="2200" dirty="0" smtClean="0"/>
              <a:t>Same </a:t>
            </a:r>
            <a:r>
              <a:rPr lang="de-DE" sz="2200" dirty="0" err="1" smtClean="0"/>
              <a:t>attribute</a:t>
            </a:r>
            <a:r>
              <a:rPr lang="de-DE" sz="2200" dirty="0" smtClean="0"/>
              <a:t> in </a:t>
            </a:r>
            <a:r>
              <a:rPr lang="de-DE" sz="2200" dirty="0" err="1" smtClean="0"/>
              <a:t>more</a:t>
            </a:r>
            <a:r>
              <a:rPr lang="de-DE" sz="2200" dirty="0" smtClean="0"/>
              <a:t> </a:t>
            </a:r>
            <a:r>
              <a:rPr lang="de-DE" sz="2200" dirty="0" err="1" smtClean="0"/>
              <a:t>than</a:t>
            </a:r>
            <a:r>
              <a:rPr lang="de-DE" sz="2200" dirty="0" smtClean="0"/>
              <a:t> </a:t>
            </a:r>
            <a:r>
              <a:rPr lang="de-DE" sz="2200" dirty="0" err="1" smtClean="0"/>
              <a:t>one</a:t>
            </a:r>
            <a:r>
              <a:rPr lang="de-DE" sz="2200" dirty="0" smtClean="0"/>
              <a:t> </a:t>
            </a:r>
            <a:r>
              <a:rPr lang="de-DE" sz="2200" dirty="0" err="1" smtClean="0"/>
              <a:t>register</a:t>
            </a:r>
            <a:endParaRPr lang="de-DE" sz="2200" dirty="0" smtClean="0"/>
          </a:p>
          <a:p>
            <a:pPr lvl="1"/>
            <a:r>
              <a:rPr lang="de-DE" sz="2200" dirty="0" err="1" smtClean="0"/>
              <a:t>Comparison</a:t>
            </a:r>
            <a:r>
              <a:rPr lang="de-DE" sz="2200" dirty="0" smtClean="0"/>
              <a:t> </a:t>
            </a:r>
            <a:r>
              <a:rPr lang="de-DE" sz="2200" dirty="0" err="1" smtClean="0"/>
              <a:t>registers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used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confirm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values</a:t>
            </a:r>
            <a:r>
              <a:rPr lang="de-DE" sz="2200" dirty="0" smtClean="0"/>
              <a:t> in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base</a:t>
            </a:r>
            <a:r>
              <a:rPr lang="de-DE" sz="2200" dirty="0" smtClean="0"/>
              <a:t> </a:t>
            </a:r>
            <a:r>
              <a:rPr lang="de-DE" sz="2200" dirty="0" err="1" smtClean="0"/>
              <a:t>registers</a:t>
            </a:r>
            <a:r>
              <a:rPr lang="de-DE" sz="2200" dirty="0" smtClean="0"/>
              <a:t> due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quality</a:t>
            </a:r>
            <a:r>
              <a:rPr lang="de-DE" sz="2200" dirty="0" smtClean="0"/>
              <a:t> </a:t>
            </a:r>
            <a:r>
              <a:rPr lang="de-DE" sz="2200" dirty="0" err="1" smtClean="0"/>
              <a:t>improvement</a:t>
            </a:r>
            <a:endParaRPr lang="de-DE" sz="2200" dirty="0" smtClean="0"/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036978"/>
              </p:ext>
            </p:extLst>
          </p:nvPr>
        </p:nvGraphicFramePr>
        <p:xfrm>
          <a:off x="251520" y="2599951"/>
          <a:ext cx="8568952" cy="34933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46934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PIN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SEX_CPR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SEX_CSSR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SEX_TR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SEX_UR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SEX_VALID</a:t>
                      </a:r>
                      <a:endParaRPr lang="de-AT" sz="1600" b="1" dirty="0"/>
                    </a:p>
                  </a:txBody>
                  <a:tcPr marL="92341" marR="92341" marT="46170" marB="4617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RULE</a:t>
                      </a:r>
                      <a:endParaRPr lang="de-AT" sz="1600" dirty="0"/>
                    </a:p>
                  </a:txBody>
                  <a:tcPr marL="92341" marR="92341" marT="46170" marB="46170" anchor="ctr">
                    <a:solidFill>
                      <a:schemeClr val="accent1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…</a:t>
                      </a:r>
                      <a:endParaRPr lang="de-AT" sz="1600" b="1" dirty="0" smtClean="0"/>
                    </a:p>
                  </a:txBody>
                  <a:tcPr marL="92341" marR="92341" marT="46170" marB="4617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…</a:t>
                      </a:r>
                    </a:p>
                  </a:txBody>
                  <a:tcPr marL="92341" marR="92341" marT="46170" marB="4617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0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1</a:t>
                      </a:r>
                      <a:endParaRPr lang="de-AT" sz="1600" b="1" dirty="0" smtClean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1</a:t>
                      </a:r>
                      <a:endParaRPr lang="de-AT" sz="1600" b="1" dirty="0" smtClean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1</a:t>
                      </a:r>
                      <a:endParaRPr lang="de-AT" sz="1600" dirty="0" smtClean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0</a:t>
                      </a:r>
                      <a:endParaRPr lang="de-AT" sz="1600" dirty="0" smtClean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0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0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1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2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0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2</a:t>
                      </a:r>
                      <a:endParaRPr lang="de-AT" sz="1600" dirty="0" smtClean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0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2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3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</a:t>
                      </a:r>
                      <a:endParaRPr lang="de-AT" sz="1600" dirty="0"/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2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 smtClean="0">
                          <a:solidFill>
                            <a:srgbClr val="333333"/>
                          </a:solidFill>
                          <a:sym typeface="Wingdings"/>
                        </a:rPr>
                        <a:t>1</a:t>
                      </a:r>
                      <a:endParaRPr lang="de-AT" sz="1600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2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>
                          <a:solidFill>
                            <a:srgbClr val="333333"/>
                          </a:solidFill>
                        </a:rPr>
                        <a:t>4</a:t>
                      </a:r>
                      <a:endParaRPr lang="de-AT" sz="1600" b="1" dirty="0">
                        <a:solidFill>
                          <a:srgbClr val="333333"/>
                        </a:solidFill>
                      </a:endParaRPr>
                    </a:p>
                  </a:txBody>
                  <a:tcPr marL="92341" marR="92341" marT="46170" marB="4617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…</a:t>
                      </a:r>
                      <a:endParaRPr lang="de-AT" sz="1600" dirty="0"/>
                    </a:p>
                  </a:txBody>
                  <a:tcPr marL="92341" marR="92341" marT="46170" marB="46170" vert="vert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…</a:t>
                      </a:r>
                      <a:endParaRPr lang="de-AT" sz="1600" b="1" dirty="0" smtClean="0"/>
                    </a:p>
                  </a:txBody>
                  <a:tcPr marL="92341" marR="92341" marT="46170" marB="46170" vert="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smtClean="0"/>
                        <a:t>…</a:t>
                      </a:r>
                      <a:endParaRPr lang="de-AT" sz="1600" b="1" dirty="0" smtClean="0"/>
                    </a:p>
                  </a:txBody>
                  <a:tcPr marL="92341" marR="92341" marT="46170" marB="46170" vert="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 gridSpan="7">
                  <a:txBody>
                    <a:bodyPr/>
                    <a:lstStyle/>
                    <a:p>
                      <a:r>
                        <a:rPr lang="de-AT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CPR=Central </a:t>
                      </a:r>
                      <a:r>
                        <a:rPr lang="de-AT" sz="1400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Register, </a:t>
                      </a:r>
                      <a:r>
                        <a:rPr lang="de-AT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CSSR=Central </a:t>
                      </a:r>
                      <a:r>
                        <a:rPr lang="de-AT" sz="14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AT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400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Security Register, TR=</a:t>
                      </a:r>
                      <a:r>
                        <a:rPr lang="de-AT" sz="1400" i="1" kern="1200" baseline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de-AT" sz="1400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Register,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UR=Unemployment Register</a:t>
                      </a:r>
                      <a:endParaRPr lang="de-AT" sz="1400" i="1" dirty="0"/>
                    </a:p>
                  </a:txBody>
                  <a:tcPr marL="92341" marR="92341" marT="46170" marB="46170"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sz="1400" i="1" dirty="0"/>
                    </a:p>
                  </a:txBody>
                  <a:tcPr marL="92341" marR="92341" marT="46170" marB="46170" anchor="ctr"/>
                </a:tc>
                <a:tc hMerge="1">
                  <a:txBody>
                    <a:bodyPr/>
                    <a:lstStyle/>
                    <a:p>
                      <a:endParaRPr lang="de-AT" sz="1400" i="1" dirty="0"/>
                    </a:p>
                  </a:txBody>
                  <a:tcPr marL="92341" marR="92341" marT="46170" marB="461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388" y="231775"/>
            <a:ext cx="6972300" cy="482600"/>
          </a:xfrm>
        </p:spPr>
        <p:txBody>
          <a:bodyPr/>
          <a:lstStyle/>
          <a:p>
            <a:pPr>
              <a:defRPr/>
            </a:pPr>
            <a:r>
              <a:rPr lang="de-DE" altLang="de-DE" dirty="0" err="1"/>
              <a:t>Matching</a:t>
            </a:r>
            <a:r>
              <a:rPr lang="de-DE" altLang="de-DE" dirty="0"/>
              <a:t> of </a:t>
            </a:r>
            <a:r>
              <a:rPr lang="de-DE" altLang="de-DE" dirty="0" err="1"/>
              <a:t>register</a:t>
            </a:r>
            <a:r>
              <a:rPr lang="de-DE" altLang="de-DE" dirty="0"/>
              <a:t> </a:t>
            </a:r>
            <a:r>
              <a:rPr lang="de-DE" altLang="de-DE" dirty="0" err="1" smtClean="0"/>
              <a:t>data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9861" y="1268760"/>
            <a:ext cx="8646801" cy="4064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By „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branch-specific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personal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identification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number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official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statistics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“ (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bPIN_OS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)</a:t>
            </a: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Produced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by the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data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protection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office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due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to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name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,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date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of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birth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,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and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other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personal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information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via CPR 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(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central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population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register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)</a:t>
            </a: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Registrar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has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to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order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these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PINs 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in an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encrypted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form,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which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have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to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be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transmitted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to Statistics Austria 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(PINs +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data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)</a:t>
            </a:r>
            <a:endParaRPr lang="de-AT" altLang="de-DE" sz="2400" dirty="0">
              <a:solidFill>
                <a:srgbClr val="333333"/>
              </a:solidFill>
              <a:latin typeface="Calibri" pitchFamily="34" charset="0"/>
            </a:endParaRPr>
          </a:p>
          <a:p>
            <a:pPr marL="355600" lvl="2" indent="-355600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Statistics Austria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decrypts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the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bPIN_OS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and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uses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this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key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 smtClean="0">
                <a:solidFill>
                  <a:srgbClr val="333333"/>
                </a:solidFill>
                <a:latin typeface="Calibri" pitchFamily="34" charset="0"/>
              </a:rPr>
              <a:t>as</a:t>
            </a:r>
            <a:r>
              <a:rPr lang="de-AT" altLang="de-DE" sz="2400" dirty="0" smtClean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a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common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</a:t>
            </a:r>
            <a:r>
              <a:rPr lang="de-AT" altLang="de-DE" sz="2400" dirty="0" err="1">
                <a:solidFill>
                  <a:srgbClr val="333333"/>
                </a:solidFill>
                <a:latin typeface="Calibri" pitchFamily="34" charset="0"/>
              </a:rPr>
              <a:t>matching</a:t>
            </a:r>
            <a:r>
              <a:rPr lang="de-AT" altLang="de-DE" sz="2400" dirty="0">
                <a:solidFill>
                  <a:srgbClr val="333333"/>
                </a:solidFill>
                <a:latin typeface="Calibri" pitchFamily="34" charset="0"/>
              </a:rPr>
              <a:t> variable</a:t>
            </a:r>
          </a:p>
          <a:p>
            <a:pPr marL="355600" lvl="2" indent="-355600" fontAlgn="auto">
              <a:spcBef>
                <a:spcPts val="300"/>
              </a:spcBef>
              <a:spcAft>
                <a:spcPts val="3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de-AT" sz="2200" dirty="0" err="1">
              <a:solidFill>
                <a:srgbClr val="333333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4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6972828" cy="477054"/>
          </a:xfrm>
        </p:spPr>
        <p:txBody>
          <a:bodyPr/>
          <a:lstStyle/>
          <a:p>
            <a:r>
              <a:rPr lang="de-AT" dirty="0" smtClean="0"/>
              <a:t>Data Privacy </a:t>
            </a:r>
            <a:r>
              <a:rPr lang="de-AT" dirty="0" err="1" smtClean="0"/>
              <a:t>Protection</a:t>
            </a:r>
            <a:r>
              <a:rPr lang="de-AT" dirty="0" smtClean="0"/>
              <a:t> – Unique </a:t>
            </a:r>
            <a:r>
              <a:rPr lang="de-AT" dirty="0" err="1" smtClean="0"/>
              <a:t>keys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" y="908720"/>
            <a:ext cx="671808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40054"/>
            <a:ext cx="6972828" cy="867160"/>
          </a:xfrm>
        </p:spPr>
        <p:txBody>
          <a:bodyPr/>
          <a:lstStyle/>
          <a:p>
            <a:r>
              <a:rPr lang="de-AT" dirty="0"/>
              <a:t>Data Privacy </a:t>
            </a:r>
            <a:r>
              <a:rPr lang="de-AT" dirty="0" err="1"/>
              <a:t>Protection</a:t>
            </a:r>
            <a:r>
              <a:rPr lang="de-AT" dirty="0"/>
              <a:t> – </a:t>
            </a:r>
            <a:r>
              <a:rPr lang="de-AT" dirty="0" smtClean="0"/>
              <a:t>Target </a:t>
            </a:r>
            <a:r>
              <a:rPr lang="de-AT" dirty="0" err="1"/>
              <a:t>Record</a:t>
            </a:r>
            <a:r>
              <a:rPr lang="de-AT" dirty="0"/>
              <a:t> </a:t>
            </a:r>
            <a:r>
              <a:rPr lang="de-AT" dirty="0" err="1" smtClean="0"/>
              <a:t>Swapping</a:t>
            </a:r>
            <a:r>
              <a:rPr lang="de-AT" dirty="0" smtClean="0"/>
              <a:t> (1)</a:t>
            </a:r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79512" y="1268760"/>
            <a:ext cx="871296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lvl="2" indent="-355600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Requirements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Preservation of additivity and consistency of tables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Method should be universally applicable 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Acceptance from users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</a:rPr>
              <a:t>Possibility of special </a:t>
            </a:r>
            <a:r>
              <a:rPr lang="en-US" sz="2400" dirty="0" smtClean="0">
                <a:solidFill>
                  <a:srgbClr val="333333"/>
                </a:solidFill>
                <a:latin typeface="Calibri" pitchFamily="34" charset="0"/>
              </a:rPr>
              <a:t>analyses</a:t>
            </a:r>
          </a:p>
          <a:p>
            <a:pPr marL="812800" lvl="3" indent="-355600">
              <a:spcBef>
                <a:spcPts val="6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"/>
              <a:tabLst>
                <a:tab pos="355600" algn="l"/>
                <a:tab pos="803275" algn="l"/>
                <a:tab pos="1252538" algn="l"/>
                <a:tab pos="1701800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  <a:tab pos="9339263" algn="l"/>
              </a:tabLst>
              <a:defRPr/>
            </a:pPr>
            <a:endParaRPr lang="en-US" sz="2800" dirty="0">
              <a:solidFill>
                <a:srgbClr val="333333"/>
              </a:solidFill>
              <a:latin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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Record Swapping</a:t>
            </a:r>
          </a:p>
        </p:txBody>
      </p:sp>
    </p:spTree>
    <p:extLst>
      <p:ext uri="{BB962C8B-B14F-4D97-AF65-F5344CB8AC3E}">
        <p14:creationId xmlns:p14="http://schemas.microsoft.com/office/powerpoint/2010/main" val="27439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ppt_mastervorlage_statistikaustria_englisch_v1 0</Template>
  <TotalTime>0</TotalTime>
  <Words>3018</Words>
  <Application>Microsoft Office PowerPoint</Application>
  <PresentationFormat>Bildschirmpräsentation (4:3)</PresentationFormat>
  <Paragraphs>910</Paragraphs>
  <Slides>49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Larissa</vt:lpstr>
      <vt:lpstr>Quality assessment of register based Statistics</vt:lpstr>
      <vt:lpstr>Evolution of the Austrian Census</vt:lpstr>
      <vt:lpstr>Register-based Census in Austria</vt:lpstr>
      <vt:lpstr>Base Registers – The Principle of Redundancy</vt:lpstr>
      <vt:lpstr>Comparison Registers </vt:lpstr>
      <vt:lpstr>The principle of redundancy</vt:lpstr>
      <vt:lpstr>Matching of register data </vt:lpstr>
      <vt:lpstr>Data Privacy Protection – Unique keys</vt:lpstr>
      <vt:lpstr>Data Privacy Protection – Target Record Swapping (1)</vt:lpstr>
      <vt:lpstr>Data Privacy Protection – Target Record Swapping (2)</vt:lpstr>
      <vt:lpstr>Data Privacy Protection – Target Record Swapping (3)</vt:lpstr>
      <vt:lpstr>Analysis of Residence - Introduction</vt:lpstr>
      <vt:lpstr>Analysis of Residence – Signs of Life Analysis</vt:lpstr>
      <vt:lpstr>Analysis of Residence – Quality Assurance</vt:lpstr>
      <vt:lpstr>Analysis of Residence – Quality Assurance</vt:lpstr>
      <vt:lpstr>Analysis of Residence</vt:lpstr>
      <vt:lpstr>Population Number 31 October 2011</vt:lpstr>
      <vt:lpstr>Differences: Census and RBLMS</vt:lpstr>
      <vt:lpstr>Quality assessment of register based Statistics Introduction</vt:lpstr>
      <vt:lpstr>Quality assessment of register based Statistics</vt:lpstr>
      <vt:lpstr>Quality framework</vt:lpstr>
      <vt:lpstr>Quality framework – register level</vt:lpstr>
      <vt:lpstr>Hyperdimensions on register level</vt:lpstr>
      <vt:lpstr>Quality assessment on register level I</vt:lpstr>
      <vt:lpstr>Results of register-quality: AGE (RBLMS 2015)</vt:lpstr>
      <vt:lpstr>Quality assessment on register level II</vt:lpstr>
      <vt:lpstr>Results of register-Quality: AGE (RBLMS 2015)</vt:lpstr>
      <vt:lpstr>Register level – quality indicators</vt:lpstr>
      <vt:lpstr>Quality indicators on register level (AGE, RBLMS 2015)</vt:lpstr>
      <vt:lpstr>Quality framework – CDB level</vt:lpstr>
      <vt:lpstr>Types of attributes on CDB level</vt:lpstr>
      <vt:lpstr>Unique attributes - CDB level</vt:lpstr>
      <vt:lpstr>Multiple attributes – CDB level (1)</vt:lpstr>
      <vt:lpstr>Multiple attributes – CDB level (2)</vt:lpstr>
      <vt:lpstr>Derived attributes – CDB level (1)</vt:lpstr>
      <vt:lpstr>Derived attributes – CDB level (2)</vt:lpstr>
      <vt:lpstr>Quality framework – FDP level</vt:lpstr>
      <vt:lpstr>Imputation: Structured estimation order</vt:lpstr>
      <vt:lpstr>Hyperdimensions on FDP level</vt:lpstr>
      <vt:lpstr>Assessment of imputation methods</vt:lpstr>
      <vt:lpstr>Imputation methods I</vt:lpstr>
      <vt:lpstr>Imputation methods II</vt:lpstr>
      <vt:lpstr>Imputation methods III</vt:lpstr>
      <vt:lpstr>Quality assessment on FDP level</vt:lpstr>
      <vt:lpstr>Results of the RBLMS 2015</vt:lpstr>
      <vt:lpstr>Usability of the quality indicators</vt:lpstr>
      <vt:lpstr>Potentials and perspectives</vt:lpstr>
      <vt:lpstr>Further Information</vt:lpstr>
      <vt:lpstr>PowerPoint-Präsentation</vt:lpstr>
    </vt:vector>
  </TitlesOfParts>
  <Company>Statistik Austria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traditional to register- based census in Austria</dc:title>
  <dc:creator>Matthias Schnetzer</dc:creator>
  <cp:lastModifiedBy>LENK Manuela</cp:lastModifiedBy>
  <cp:revision>419</cp:revision>
  <cp:lastPrinted>2018-08-17T12:11:07Z</cp:lastPrinted>
  <dcterms:created xsi:type="dcterms:W3CDTF">2012-03-30T09:37:09Z</dcterms:created>
  <dcterms:modified xsi:type="dcterms:W3CDTF">2018-08-21T17:50:06Z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-982371167</vt:i4>
  </property>
  <property fmtid="{D5CDD505-2E9C-101B-9397-08002B2CF9AE}" pid="3" name="_NewReviewCycle">
    <vt:lpwstr/>
  </property>
  <property fmtid="{D5CDD505-2E9C-101B-9397-08002B2CF9AE}" pid="4" name="_EmailSubject">
    <vt:lpwstr>BNU</vt:lpwstr>
  </property>
  <property fmtid="{D5CDD505-2E9C-101B-9397-08002B2CF9AE}" pid="5" name="_AuthorEmail">
    <vt:lpwstr>Christoph.Waldner@statistik.gv.at</vt:lpwstr>
  </property>
  <property fmtid="{D5CDD505-2E9C-101B-9397-08002B2CF9AE}" pid="6" name="_AuthorEmailDisplayName">
    <vt:lpwstr>WALDNER Christoph</vt:lpwstr>
  </property>
  <property fmtid="{D5CDD505-2E9C-101B-9397-08002B2CF9AE}" pid="7" name="_PreviousAdHocReviewCycleID">
    <vt:i4>-691887969</vt:i4>
  </property>
</Properties>
</file>