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F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E79E-1631-4D2F-81B5-AC999238613C}" type="datetimeFigureOut">
              <a:rPr lang="uk-UA" smtClean="0"/>
              <a:t>21.08.2018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A2E3-90CC-4699-9803-36456BDB1F1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099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E79E-1631-4D2F-81B5-AC999238613C}" type="datetimeFigureOut">
              <a:rPr lang="uk-UA" smtClean="0"/>
              <a:t>21.08.2018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A2E3-90CC-4699-9803-36456BDB1F1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581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E79E-1631-4D2F-81B5-AC999238613C}" type="datetimeFigureOut">
              <a:rPr lang="uk-UA" smtClean="0"/>
              <a:t>21.08.2018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A2E3-90CC-4699-9803-36456BDB1F1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1817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E79E-1631-4D2F-81B5-AC999238613C}" type="datetimeFigureOut">
              <a:rPr lang="uk-UA" smtClean="0"/>
              <a:t>21.08.2018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A2E3-90CC-4699-9803-36456BDB1F1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219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E79E-1631-4D2F-81B5-AC999238613C}" type="datetimeFigureOut">
              <a:rPr lang="uk-UA" smtClean="0"/>
              <a:t>21.08.2018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A2E3-90CC-4699-9803-36456BDB1F1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279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E79E-1631-4D2F-81B5-AC999238613C}" type="datetimeFigureOut">
              <a:rPr lang="uk-UA" smtClean="0"/>
              <a:t>21.08.2018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A2E3-90CC-4699-9803-36456BDB1F1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6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E79E-1631-4D2F-81B5-AC999238613C}" type="datetimeFigureOut">
              <a:rPr lang="uk-UA" smtClean="0"/>
              <a:t>21.08.2018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A2E3-90CC-4699-9803-36456BDB1F1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8047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E79E-1631-4D2F-81B5-AC999238613C}" type="datetimeFigureOut">
              <a:rPr lang="uk-UA" smtClean="0"/>
              <a:t>21.08.2018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A2E3-90CC-4699-9803-36456BDB1F1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383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E79E-1631-4D2F-81B5-AC999238613C}" type="datetimeFigureOut">
              <a:rPr lang="uk-UA" smtClean="0"/>
              <a:t>21.08.2018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A2E3-90CC-4699-9803-36456BDB1F1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890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E79E-1631-4D2F-81B5-AC999238613C}" type="datetimeFigureOut">
              <a:rPr lang="uk-UA" smtClean="0"/>
              <a:t>21.08.2018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A2E3-90CC-4699-9803-36456BDB1F1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342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E79E-1631-4D2F-81B5-AC999238613C}" type="datetimeFigureOut">
              <a:rPr lang="uk-UA" smtClean="0"/>
              <a:t>21.08.2018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A2E3-90CC-4699-9803-36456BDB1F1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0805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2E79E-1631-4D2F-81B5-AC999238613C}" type="datetimeFigureOut">
              <a:rPr lang="uk-UA" smtClean="0"/>
              <a:t>21.08.2018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1A2E3-90CC-4699-9803-36456BDB1F1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657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Sample models in monitoring survey </a:t>
            </a:r>
            <a:r>
              <a:rPr lang="en-US" dirty="0" err="1" smtClean="0"/>
              <a:t>UniDOS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79512" y="3861048"/>
            <a:ext cx="8784976" cy="259228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Mykola</a:t>
            </a:r>
            <a:r>
              <a:rPr lang="en-US" dirty="0" smtClean="0"/>
              <a:t> </a:t>
            </a:r>
            <a:r>
              <a:rPr lang="en-US" dirty="0" err="1" smtClean="0"/>
              <a:t>Sydorov</a:t>
            </a:r>
            <a:r>
              <a:rPr lang="en-US" dirty="0" smtClean="0"/>
              <a:t>, Oleksiy </a:t>
            </a:r>
            <a:r>
              <a:rPr lang="en-US" dirty="0" err="1" smtClean="0"/>
              <a:t>Sereda</a:t>
            </a:r>
            <a:endParaRPr lang="en-US" dirty="0" smtClean="0"/>
          </a:p>
          <a:p>
            <a:r>
              <a:rPr lang="en-US" sz="1900" dirty="0" smtClean="0"/>
              <a:t>Kyiv National </a:t>
            </a:r>
            <a:r>
              <a:rPr lang="en-US" sz="1900" dirty="0" err="1" smtClean="0"/>
              <a:t>Taras</a:t>
            </a:r>
            <a:r>
              <a:rPr lang="en-US" sz="1900" dirty="0" smtClean="0"/>
              <a:t> Shevchenko University, Faculty of Sociology</a:t>
            </a:r>
          </a:p>
          <a:p>
            <a:endParaRPr lang="en-US" sz="1900" dirty="0" smtClean="0"/>
          </a:p>
          <a:p>
            <a:endParaRPr lang="en-US" sz="1900" dirty="0"/>
          </a:p>
          <a:p>
            <a:endParaRPr lang="en-US" sz="1900" dirty="0" smtClean="0"/>
          </a:p>
          <a:p>
            <a:endParaRPr lang="en-US" sz="1900" dirty="0"/>
          </a:p>
          <a:p>
            <a:r>
              <a:rPr lang="en-US" sz="1800" dirty="0"/>
              <a:t>Workshop of Baltic-Nordic-Ukrainian Network on Survey Statistics 2018 (Latvia, Jelgava)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221442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Approach #2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faculty 50 resp. minimum (50*17=850)/ Rest 1200-850=350</a:t>
            </a:r>
          </a:p>
          <a:p>
            <a:r>
              <a:rPr lang="en-US" dirty="0" smtClean="0"/>
              <a:t>Smallest faculty have to have smallest number of respondents</a:t>
            </a:r>
          </a:p>
          <a:p>
            <a:r>
              <a:rPr lang="en-US" dirty="0" smtClean="0"/>
              <a:t>As smallest is Sociology (138 available) from numbers of all faculties we have to minus 138 and than recalculate proportion for 350 respondents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3305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 Approach #2. Sampling</a:t>
            </a:r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270890"/>
              </p:ext>
            </p:extLst>
          </p:nvPr>
        </p:nvGraphicFramePr>
        <p:xfrm>
          <a:off x="107504" y="764704"/>
          <a:ext cx="8928992" cy="60332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7911"/>
                <a:gridCol w="2060537"/>
                <a:gridCol w="2166395"/>
                <a:gridCol w="1344149"/>
              </a:tblGrid>
              <a:tr h="30318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Faculty / Institute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N</a:t>
                      </a:r>
                      <a:r>
                        <a:rPr lang="en-US" sz="2000" b="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 of </a:t>
                      </a:r>
                      <a:r>
                        <a:rPr lang="en-US" sz="2000" b="0" dirty="0" smtClean="0">
                          <a:effectLst/>
                          <a:latin typeface="+mn-lt"/>
                          <a:ea typeface="Times New Roman"/>
                          <a:cs typeface="FreeSans"/>
                        </a:rPr>
                        <a:t>general</a:t>
                      </a:r>
                      <a:endParaRPr lang="uk-UA" sz="2000" b="0" dirty="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General – </a:t>
                      </a:r>
                      <a:r>
                        <a:rPr lang="en-US" sz="2000" b="0" dirty="0" smtClean="0">
                          <a:effectLst/>
                          <a:latin typeface="+mn-lt"/>
                          <a:ea typeface="Times New Roman"/>
                          <a:cs typeface="FreeSans"/>
                        </a:rPr>
                        <a:t>sociology </a:t>
                      </a:r>
                      <a:endParaRPr lang="uk-UA" sz="2000" b="0" dirty="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n of sample</a:t>
                      </a:r>
                      <a:endParaRPr lang="uk-UA" sz="2000" b="0" dirty="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 dirty="0">
                          <a:effectLst/>
                        </a:rPr>
                        <a:t>Institute of Biology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737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599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69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 dirty="0">
                          <a:effectLst/>
                        </a:rPr>
                        <a:t>Geography 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844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706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72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Geological 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326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188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56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Economics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1307</a:t>
                      </a:r>
                      <a:endParaRPr lang="uk-UA" sz="2000" dirty="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1169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86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 dirty="0">
                          <a:effectLst/>
                        </a:rPr>
                        <a:t>Historical 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593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455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64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Cybernetics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703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565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67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5369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Mechanical and Mathematical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547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409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63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Psychology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508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370</a:t>
                      </a:r>
                      <a:endParaRPr lang="uk-UA" sz="2000" dirty="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61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Radiophysics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608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470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65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Sociology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138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0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FreeSans"/>
                        </a:rPr>
                        <a:t>50</a:t>
                      </a:r>
                      <a:endParaRPr lang="uk-UA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Physics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570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432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63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Philosophy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589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451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64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Chemical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390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252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58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Law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1738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1600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100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Journalism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792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654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70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International Relations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1587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1449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95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Philology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1681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1543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98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Total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13658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11312</a:t>
                      </a:r>
                      <a:endParaRPr lang="uk-UA" sz="200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FreeSans"/>
                        </a:rPr>
                        <a:t>1201</a:t>
                      </a:r>
                      <a:endParaRPr lang="uk-UA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70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 Approach #2. Calculation</a:t>
            </a:r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9671300"/>
              </p:ext>
            </p:extLst>
          </p:nvPr>
        </p:nvGraphicFramePr>
        <p:xfrm>
          <a:off x="179512" y="692696"/>
          <a:ext cx="8640958" cy="60332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2368"/>
                <a:gridCol w="1152128"/>
                <a:gridCol w="648072"/>
                <a:gridCol w="720080"/>
                <a:gridCol w="720080"/>
                <a:gridCol w="648072"/>
                <a:gridCol w="720080"/>
                <a:gridCol w="720078"/>
              </a:tblGrid>
              <a:tr h="30318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Faculty / Institute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+mn-lt"/>
                        </a:rPr>
                        <a:t>flcty</a:t>
                      </a:r>
                      <a:r>
                        <a:rPr lang="en-US" sz="2000" dirty="0" smtClean="0">
                          <a:latin typeface="+mn-lt"/>
                        </a:rPr>
                        <a:t>/sum</a:t>
                      </a:r>
                      <a:endParaRPr lang="uk-UA" sz="20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B3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B4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S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M1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M2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  <a:latin typeface="+mn-lt"/>
                        </a:rPr>
                        <a:t>Institute of Biology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Geography 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Geological 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  <a:latin typeface="+mn-lt"/>
                        </a:rPr>
                        <a:t>Economics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Historical 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  <a:latin typeface="+mn-lt"/>
                        </a:rPr>
                        <a:t>Cybernetics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5369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  <a:latin typeface="+mn-lt"/>
                        </a:rPr>
                        <a:t>Mechanical and Mathematical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  <a:latin typeface="+mn-lt"/>
                        </a:rPr>
                        <a:t>Psychology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  <a:latin typeface="+mn-lt"/>
                        </a:rPr>
                        <a:t>Radiophysics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  <a:latin typeface="+mn-lt"/>
                        </a:rPr>
                        <a:t>Sociology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  <a:latin typeface="+mn-lt"/>
                        </a:rPr>
                        <a:t>Physics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  <a:latin typeface="+mn-lt"/>
                        </a:rPr>
                        <a:t>Philosophy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  <a:latin typeface="+mn-lt"/>
                        </a:rPr>
                        <a:t>Chemical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  <a:latin typeface="+mn-lt"/>
                        </a:rPr>
                        <a:t>Law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  <a:latin typeface="+mn-lt"/>
                        </a:rPr>
                        <a:t>Journalism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  <a:latin typeface="+mn-lt"/>
                        </a:rPr>
                        <a:t>International Relations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  <a:latin typeface="+mn-lt"/>
                        </a:rPr>
                        <a:t>Philology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  <a:latin typeface="+mn-lt"/>
                        </a:rPr>
                        <a:t>Total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85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Approach. Compare</a:t>
            </a:r>
            <a:endParaRPr lang="uk-UA" dirty="0"/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411870"/>
              </p:ext>
            </p:extLst>
          </p:nvPr>
        </p:nvGraphicFramePr>
        <p:xfrm>
          <a:off x="827585" y="1556792"/>
          <a:ext cx="7776863" cy="2468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1298"/>
                <a:gridCol w="1886695"/>
                <a:gridCol w="1758870"/>
              </a:tblGrid>
              <a:tr h="493769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u="none" strike="noStrike" dirty="0">
                          <a:effectLst/>
                        </a:rPr>
                        <a:t> </a:t>
                      </a:r>
                      <a:endParaRPr lang="uk-U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Approach 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Approach 2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Sample size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u="none" strike="noStrike">
                          <a:effectLst/>
                        </a:rPr>
                        <a:t>1202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u="none" strike="noStrike" dirty="0">
                          <a:effectLst/>
                        </a:rPr>
                        <a:t>1202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Monotony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u="none" strike="noStrike">
                          <a:effectLst/>
                        </a:rPr>
                        <a:t>-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u="none" strike="noStrike" dirty="0">
                          <a:effectLst/>
                        </a:rPr>
                        <a:t>+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Weights coefficients Faculty MIN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u="none" strike="noStrike">
                          <a:effectLst/>
                        </a:rPr>
                        <a:t>0,2429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0,8108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Weights coefficients Faculty MAX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u="none" strike="noStrike">
                          <a:effectLst/>
                        </a:rPr>
                        <a:t>1,1254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1,4696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8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2630016" y="2840673"/>
            <a:ext cx="6762056" cy="1143000"/>
          </a:xfrm>
        </p:spPr>
        <p:txBody>
          <a:bodyPr/>
          <a:lstStyle/>
          <a:p>
            <a:r>
              <a:rPr lang="en-US" dirty="0" smtClean="0"/>
              <a:t>Thank you for your patience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7267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UniDOS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KNU monitoring survey from 2009</a:t>
            </a:r>
          </a:p>
          <a:p>
            <a:r>
              <a:rPr lang="en-US" dirty="0" smtClean="0"/>
              <a:t>General population –</a:t>
            </a:r>
            <a:r>
              <a:rPr lang="en-GB" dirty="0" smtClean="0"/>
              <a:t>full-time </a:t>
            </a:r>
            <a:r>
              <a:rPr lang="en-GB" dirty="0"/>
              <a:t>students of </a:t>
            </a:r>
            <a:r>
              <a:rPr lang="en-GB" dirty="0" smtClean="0"/>
              <a:t>17 (18) faculties(institutes) </a:t>
            </a:r>
            <a:endParaRPr lang="en-US" dirty="0" smtClean="0"/>
          </a:p>
          <a:p>
            <a:r>
              <a:rPr lang="en-US" dirty="0" smtClean="0"/>
              <a:t>Up to 2012 – sample of students for all years of study</a:t>
            </a:r>
          </a:p>
          <a:p>
            <a:r>
              <a:rPr lang="en-US" dirty="0" smtClean="0"/>
              <a:t>From 2013 – sample for 2+ and continuous for 1</a:t>
            </a:r>
            <a:r>
              <a:rPr lang="en-US" baseline="30000" dirty="0" smtClean="0"/>
              <a:t>st</a:t>
            </a:r>
            <a:r>
              <a:rPr lang="en-US" dirty="0" smtClean="0"/>
              <a:t> year. </a:t>
            </a:r>
          </a:p>
          <a:p>
            <a:endParaRPr lang="en-US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742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</a:t>
            </a:r>
            <a:r>
              <a:rPr lang="en-US" dirty="0" err="1" smtClean="0"/>
              <a:t>UniDOS</a:t>
            </a:r>
            <a:r>
              <a:rPr lang="en-US" dirty="0" smtClean="0"/>
              <a:t> questionnaire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Motivation for higher education</a:t>
            </a:r>
          </a:p>
          <a:p>
            <a:r>
              <a:rPr lang="en-US" dirty="0" smtClean="0"/>
              <a:t>Plans for the future after graduation from university</a:t>
            </a:r>
          </a:p>
          <a:p>
            <a:r>
              <a:rPr lang="en-US" dirty="0" smtClean="0"/>
              <a:t>Expectations on the Labor Market and Further Employment</a:t>
            </a:r>
          </a:p>
          <a:p>
            <a:r>
              <a:rPr lang="en-US" dirty="0" smtClean="0"/>
              <a:t>Opinion on the educational process at the faculties</a:t>
            </a:r>
          </a:p>
          <a:p>
            <a:r>
              <a:rPr lang="en-US" dirty="0" smtClean="0"/>
              <a:t>Health, free time and social activity</a:t>
            </a:r>
          </a:p>
          <a:p>
            <a:r>
              <a:rPr lang="en-US" dirty="0" smtClean="0"/>
              <a:t>Sources of information and communication facilities for students of the KNU</a:t>
            </a:r>
          </a:p>
          <a:p>
            <a:r>
              <a:rPr lang="en-US" dirty="0" smtClean="0"/>
              <a:t>Attitude to plagiarism</a:t>
            </a:r>
          </a:p>
          <a:p>
            <a:r>
              <a:rPr lang="en-US" dirty="0" smtClean="0"/>
              <a:t>Socio-demographic portrait of university students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4185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sampling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1 </a:t>
            </a:r>
            <a:r>
              <a:rPr lang="en-GB" dirty="0"/>
              <a:t>- continuous selection of faculties, </a:t>
            </a:r>
            <a:r>
              <a:rPr lang="en-GB" dirty="0" smtClean="0"/>
              <a:t>proportion </a:t>
            </a:r>
            <a:r>
              <a:rPr lang="en-GB" dirty="0"/>
              <a:t>to the number of students at the </a:t>
            </a:r>
            <a:r>
              <a:rPr lang="en-GB" dirty="0" smtClean="0"/>
              <a:t>faculty: </a:t>
            </a:r>
            <a:r>
              <a:rPr lang="en-GB" dirty="0"/>
              <a:t>faculty - stratum.</a:t>
            </a:r>
            <a:endParaRPr lang="uk-UA" dirty="0"/>
          </a:p>
          <a:p>
            <a:r>
              <a:rPr lang="en-GB" dirty="0" smtClean="0"/>
              <a:t>2 </a:t>
            </a:r>
            <a:r>
              <a:rPr lang="en-GB" dirty="0"/>
              <a:t>- stratification at the year of study </a:t>
            </a:r>
            <a:r>
              <a:rPr lang="en-GB" dirty="0" smtClean="0"/>
              <a:t>– proportion to # </a:t>
            </a:r>
            <a:r>
              <a:rPr lang="en-GB" dirty="0"/>
              <a:t>of </a:t>
            </a:r>
            <a:r>
              <a:rPr lang="en-GB" dirty="0" smtClean="0"/>
              <a:t>students </a:t>
            </a:r>
            <a:r>
              <a:rPr lang="en-GB" dirty="0"/>
              <a:t>for each year: every </a:t>
            </a:r>
            <a:r>
              <a:rPr lang="en-GB" dirty="0" smtClean="0"/>
              <a:t>year </a:t>
            </a:r>
            <a:r>
              <a:rPr lang="en-GB" dirty="0"/>
              <a:t>- stratum</a:t>
            </a:r>
            <a:endParaRPr lang="uk-UA" dirty="0"/>
          </a:p>
          <a:p>
            <a:r>
              <a:rPr lang="en-GB" dirty="0" smtClean="0"/>
              <a:t>3 – nested, corresponds </a:t>
            </a:r>
            <a:r>
              <a:rPr lang="en-GB" dirty="0"/>
              <a:t>to the selected groups (group) of a year of study at the faculty.</a:t>
            </a:r>
            <a:endParaRPr lang="uk-UA" dirty="0"/>
          </a:p>
          <a:p>
            <a:r>
              <a:rPr lang="en-GB" dirty="0" smtClean="0"/>
              <a:t>4 </a:t>
            </a:r>
            <a:r>
              <a:rPr lang="en-GB" dirty="0"/>
              <a:t>- random selection of respondents in each selected group (using two-colours cards).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4585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problem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3"/>
          </a:xfrm>
        </p:spPr>
        <p:txBody>
          <a:bodyPr/>
          <a:lstStyle/>
          <a:p>
            <a:r>
              <a:rPr lang="en-US" dirty="0" smtClean="0"/>
              <a:t>No precise information about students even for 2+:</a:t>
            </a:r>
          </a:p>
          <a:p>
            <a:pPr lvl="1"/>
            <a:r>
              <a:rPr lang="en-US" dirty="0" smtClean="0"/>
              <a:t>By faculties</a:t>
            </a:r>
          </a:p>
          <a:p>
            <a:pPr lvl="1"/>
            <a:r>
              <a:rPr lang="en-US" dirty="0" smtClean="0"/>
              <a:t>By years of study</a:t>
            </a:r>
          </a:p>
          <a:p>
            <a:pPr lvl="1"/>
            <a:r>
              <a:rPr lang="en-US" dirty="0" smtClean="0"/>
              <a:t>By educational programs</a:t>
            </a:r>
          </a:p>
          <a:p>
            <a:pPr lvl="1"/>
            <a:r>
              <a:rPr lang="en-US" dirty="0" smtClean="0"/>
              <a:t>By groups</a:t>
            </a:r>
          </a:p>
          <a:p>
            <a:pPr lvl="1"/>
            <a:r>
              <a:rPr lang="en-US" dirty="0" smtClean="0"/>
              <a:t>By sex (absent)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6146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Approximate structure of GP in UniDOS9</a:t>
            </a:r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733789"/>
              </p:ext>
            </p:extLst>
          </p:nvPr>
        </p:nvGraphicFramePr>
        <p:xfrm>
          <a:off x="-1" y="620689"/>
          <a:ext cx="9144002" cy="61206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9873"/>
                <a:gridCol w="864096"/>
                <a:gridCol w="792088"/>
                <a:gridCol w="792088"/>
                <a:gridCol w="698353"/>
                <a:gridCol w="859168"/>
                <a:gridCol w="859168"/>
                <a:gridCol w="859168"/>
              </a:tblGrid>
              <a:tr h="31815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Faculty / Institute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B2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B3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B4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S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M1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M2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2000" u="none" strike="noStrike" dirty="0">
                          <a:effectLst/>
                        </a:rPr>
                        <a:t> 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154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 dirty="0">
                          <a:effectLst/>
                        </a:rPr>
                        <a:t>Institute of Biology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172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129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151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21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133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131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none" strike="noStrike" dirty="0">
                          <a:effectLst/>
                        </a:rPr>
                        <a:t>737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154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 dirty="0">
                          <a:effectLst/>
                        </a:rPr>
                        <a:t>Geography 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178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143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195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53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140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135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none" strike="noStrike" dirty="0">
                          <a:effectLst/>
                        </a:rPr>
                        <a:t>844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154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Geological 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90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46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73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0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56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61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0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326</a:t>
                      </a:r>
                      <a:endParaRPr lang="uk-UA" sz="2000" b="0" i="1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8154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Economics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322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241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278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0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244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222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1307</a:t>
                      </a:r>
                      <a:endParaRPr lang="uk-UA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154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 dirty="0">
                          <a:effectLst/>
                        </a:rPr>
                        <a:t>Historical 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140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97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138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64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78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76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none" strike="noStrike" dirty="0">
                          <a:effectLst/>
                        </a:rPr>
                        <a:t>593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154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Cybernetics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175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139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148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55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107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79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none" strike="noStrike" dirty="0">
                          <a:effectLst/>
                        </a:rPr>
                        <a:t>703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906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Mechanical and Mathematical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124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110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117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30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88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78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none" strike="noStrike" dirty="0">
                          <a:effectLst/>
                        </a:rPr>
                        <a:t>547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154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Psychology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130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108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115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19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74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62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none" strike="noStrike" dirty="0">
                          <a:effectLst/>
                        </a:rPr>
                        <a:t>508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154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Radiophysics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157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163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126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18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78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66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none" strike="noStrike" dirty="0">
                          <a:effectLst/>
                        </a:rPr>
                        <a:t>608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154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Sociology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72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44</a:t>
                      </a:r>
                      <a:endParaRPr lang="uk-UA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63</a:t>
                      </a:r>
                      <a:endParaRPr lang="uk-UA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endParaRPr lang="uk-UA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33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33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i="1" u="none" strike="noStrike" dirty="0">
                          <a:effectLst/>
                        </a:rPr>
                        <a:t>263</a:t>
                      </a:r>
                      <a:endParaRPr lang="uk-UA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8154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Physics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116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103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106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19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109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117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none" strike="noStrike" dirty="0">
                          <a:effectLst/>
                        </a:rPr>
                        <a:t>570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154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Philosophy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174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98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157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25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73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62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none" strike="noStrike" dirty="0">
                          <a:effectLst/>
                        </a:rPr>
                        <a:t>589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154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Chemical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88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73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83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20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66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60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i="1" u="none" strike="noStrike" dirty="0">
                          <a:effectLst/>
                        </a:rPr>
                        <a:t>390</a:t>
                      </a:r>
                      <a:endParaRPr lang="uk-UA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8154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Law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413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273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409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87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282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274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1738</a:t>
                      </a:r>
                      <a:endParaRPr lang="uk-UA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154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Journalism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261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170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226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15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120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123</a:t>
                      </a:r>
                      <a:endParaRPr lang="uk-UA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none" strike="noStrike" dirty="0">
                          <a:effectLst/>
                        </a:rPr>
                        <a:t>915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154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International Relations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336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294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348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110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254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245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1587</a:t>
                      </a:r>
                      <a:endParaRPr lang="uk-UA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154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Philology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510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476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25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43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305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322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1681</a:t>
                      </a:r>
                      <a:endParaRPr lang="uk-UA" sz="2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154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Total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3458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2707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2758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597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2240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2146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u="none" strike="noStrike" dirty="0">
                          <a:effectLst/>
                        </a:rPr>
                        <a:t>13906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0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 size for Faculties </a:t>
            </a:r>
            <a:r>
              <a:rPr lang="uk-UA" dirty="0" smtClean="0"/>
              <a:t>(</a:t>
            </a:r>
            <a:r>
              <a:rPr lang="en-US" dirty="0" smtClean="0"/>
              <a:t>years</a:t>
            </a:r>
            <a:r>
              <a:rPr lang="uk-UA" dirty="0" smtClean="0"/>
              <a:t>)</a:t>
            </a:r>
            <a:endParaRPr lang="uk-UA" dirty="0"/>
          </a:p>
        </p:txBody>
      </p:sp>
      <p:graphicFrame>
        <p:nvGraphicFramePr>
          <p:cNvPr id="5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156232"/>
              </p:ext>
            </p:extLst>
          </p:nvPr>
        </p:nvGraphicFramePr>
        <p:xfrm>
          <a:off x="179512" y="764704"/>
          <a:ext cx="8712968" cy="5972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0089"/>
                <a:gridCol w="2904323"/>
                <a:gridCol w="1908556"/>
              </a:tblGrid>
              <a:tr h="30318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Faculty / Institute</a:t>
                      </a:r>
                      <a:endParaRPr lang="uk-U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N</a:t>
                      </a:r>
                      <a:r>
                        <a:rPr lang="en-US" sz="2000" b="1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 of </a:t>
                      </a:r>
                      <a:r>
                        <a:rPr lang="en-US" sz="2000" b="1" dirty="0" smtClean="0">
                          <a:effectLst/>
                          <a:latin typeface="+mn-lt"/>
                          <a:ea typeface="Times New Roman"/>
                          <a:cs typeface="FreeSans"/>
                        </a:rPr>
                        <a:t>general</a:t>
                      </a:r>
                      <a:r>
                        <a:rPr lang="en-US" sz="2000" b="1" baseline="0" dirty="0" smtClean="0">
                          <a:effectLst/>
                          <a:latin typeface="+mn-lt"/>
                          <a:ea typeface="Times New Roman"/>
                          <a:cs typeface="FreeSans"/>
                        </a:rPr>
                        <a:t> p</a:t>
                      </a:r>
                      <a:r>
                        <a:rPr lang="en-US" sz="2000" b="1" dirty="0" smtClean="0">
                          <a:effectLst/>
                          <a:latin typeface="+mn-lt"/>
                          <a:ea typeface="Times New Roman"/>
                          <a:cs typeface="FreeSans"/>
                        </a:rPr>
                        <a:t>opulation</a:t>
                      </a:r>
                      <a:endParaRPr lang="uk-UA" sz="2000" b="1" dirty="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n of sample</a:t>
                      </a:r>
                      <a:endParaRPr lang="uk-UA" sz="2000" b="1" dirty="0">
                        <a:effectLst/>
                        <a:latin typeface="+mn-lt"/>
                        <a:ea typeface="Times New Roman"/>
                        <a:cs typeface="Free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 dirty="0">
                          <a:effectLst/>
                        </a:rPr>
                        <a:t>Institute of Biology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737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253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 dirty="0">
                          <a:effectLst/>
                        </a:rPr>
                        <a:t>Geography 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844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264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 dirty="0">
                          <a:effectLst/>
                        </a:rPr>
                        <a:t>Geological 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326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176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Economics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1307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297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 dirty="0">
                          <a:effectLst/>
                        </a:rPr>
                        <a:t>Historical 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593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233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Cybernetics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703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248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988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Mechanical and Mathematical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547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226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Psychology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508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219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Radiophysics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608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235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Sociology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138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102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Physics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570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229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Philosophy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589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233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Chemical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390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194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Law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1738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315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Journalism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792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259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International Relations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1587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309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Philology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+mn-lt"/>
                          <a:ea typeface="Times New Roman"/>
                          <a:cs typeface="FreeSans"/>
                        </a:rPr>
                        <a:t>1681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313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18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u="none" strike="noStrike">
                          <a:effectLst/>
                        </a:rPr>
                        <a:t>Total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+mn-lt"/>
                          <a:ea typeface="Times New Roman"/>
                          <a:cs typeface="FreeSans"/>
                        </a:rPr>
                        <a:t>13658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FreeSans"/>
                        </a:rPr>
                        <a:t>4105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35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Reduced sample size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3456384"/>
          </a:xfrm>
        </p:spPr>
        <p:txBody>
          <a:bodyPr/>
          <a:lstStyle/>
          <a:p>
            <a:r>
              <a:rPr lang="en-US" dirty="0" smtClean="0"/>
              <a:t>4105 is an extremely lot</a:t>
            </a:r>
          </a:p>
          <a:p>
            <a:r>
              <a:rPr lang="en-US" dirty="0" smtClean="0"/>
              <a:t>Maximum 1200-1230</a:t>
            </a:r>
          </a:p>
          <a:p>
            <a:r>
              <a:rPr lang="en-US" dirty="0" smtClean="0"/>
              <a:t>For every faculty 50 respondents at least</a:t>
            </a:r>
          </a:p>
          <a:p>
            <a:r>
              <a:rPr lang="en-US" dirty="0" smtClean="0"/>
              <a:t>Random selection of students groups</a:t>
            </a:r>
          </a:p>
          <a:p>
            <a:r>
              <a:rPr lang="en-US" dirty="0" smtClean="0"/>
              <a:t>5-7 respondents in every selected groups (2-3 for M1-2) </a:t>
            </a:r>
          </a:p>
          <a:p>
            <a:endParaRPr lang="en-US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269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Approach #1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+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1 phase – proportional to faculty size but total number of respondents – not more than 1090</a:t>
            </a:r>
          </a:p>
          <a:p>
            <a:r>
              <a:rPr lang="en-US" dirty="0" smtClean="0"/>
              <a:t>2 phase – additional: for every faculties with sample size&lt;50 add up to 50</a:t>
            </a:r>
          </a:p>
          <a:p>
            <a:r>
              <a:rPr lang="en-US" dirty="0" smtClean="0"/>
              <a:t>Result: 1085 proportional + 112 additional = 1197 total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–</a:t>
            </a:r>
          </a:p>
          <a:p>
            <a:r>
              <a:rPr lang="en-US" dirty="0" smtClean="0"/>
              <a:t> After rounding: 1202</a:t>
            </a:r>
          </a:p>
          <a:p>
            <a:r>
              <a:rPr lang="en-US" dirty="0" smtClean="0"/>
              <a:t>Philosophy - 49(589), Sociology - 50(138), History - 50(593)  (</a:t>
            </a:r>
            <a:r>
              <a:rPr lang="en-US" dirty="0" smtClean="0"/>
              <a:t>monotony </a:t>
            </a:r>
            <a:r>
              <a:rPr lang="en-US" dirty="0" smtClean="0"/>
              <a:t>failed)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555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919</Words>
  <Application>Microsoft Office PowerPoint</Application>
  <PresentationFormat>Екран (4:3)</PresentationFormat>
  <Paragraphs>510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5" baseType="lpstr">
      <vt:lpstr>Тема Office</vt:lpstr>
      <vt:lpstr>Sample models in monitoring survey UniDOS</vt:lpstr>
      <vt:lpstr>UniDOS</vt:lpstr>
      <vt:lpstr>Structure of UniDOS questionnaire</vt:lpstr>
      <vt:lpstr>Basic sampling</vt:lpstr>
      <vt:lpstr>Sampling problem</vt:lpstr>
      <vt:lpstr>Approximate structure of GP in UniDOS9</vt:lpstr>
      <vt:lpstr>Sample size for Faculties (years)</vt:lpstr>
      <vt:lpstr>Reduced sample size</vt:lpstr>
      <vt:lpstr>Sample Approach #1</vt:lpstr>
      <vt:lpstr>Sample Approach #2</vt:lpstr>
      <vt:lpstr>Sample Approach #2. Sampling</vt:lpstr>
      <vt:lpstr>Sample Approach #2. Calculation</vt:lpstr>
      <vt:lpstr>Sample Approach. Compare</vt:lpstr>
      <vt:lpstr>Thank you for your patience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models in monitoring survey UniDOS</dc:title>
  <dc:creator>myksyd</dc:creator>
  <cp:lastModifiedBy>MykSyd</cp:lastModifiedBy>
  <cp:revision>25</cp:revision>
  <dcterms:created xsi:type="dcterms:W3CDTF">2018-08-19T10:01:23Z</dcterms:created>
  <dcterms:modified xsi:type="dcterms:W3CDTF">2018-08-21T06:02:09Z</dcterms:modified>
</cp:coreProperties>
</file>